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57" r:id="rId2"/>
    <p:sldId id="384" r:id="rId3"/>
    <p:sldId id="401" r:id="rId4"/>
    <p:sldId id="371" r:id="rId5"/>
    <p:sldId id="437" r:id="rId6"/>
    <p:sldId id="439" r:id="rId7"/>
    <p:sldId id="441" r:id="rId8"/>
    <p:sldId id="440" r:id="rId9"/>
    <p:sldId id="375" r:id="rId10"/>
    <p:sldId id="438" r:id="rId11"/>
    <p:sldId id="446" r:id="rId12"/>
    <p:sldId id="442" r:id="rId13"/>
    <p:sldId id="452" r:id="rId14"/>
    <p:sldId id="450" r:id="rId15"/>
    <p:sldId id="447" r:id="rId16"/>
    <p:sldId id="451" r:id="rId17"/>
    <p:sldId id="443" r:id="rId18"/>
    <p:sldId id="448" r:id="rId19"/>
    <p:sldId id="453" r:id="rId2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C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4"/>
    <p:restoredTop sz="85407" autoAdjust="0"/>
  </p:normalViewPr>
  <p:slideViewPr>
    <p:cSldViewPr snapToGrid="0" snapToObjects="1">
      <p:cViewPr varScale="1">
        <p:scale>
          <a:sx n="95" d="100"/>
          <a:sy n="95" d="100"/>
        </p:scale>
        <p:origin x="1880" y="184"/>
      </p:cViewPr>
      <p:guideLst>
        <p:guide orient="horz" pos="2160"/>
        <p:guide pos="2880"/>
      </p:guideLst>
    </p:cSldViewPr>
  </p:slideViewPr>
  <p:notesTextViewPr>
    <p:cViewPr>
      <p:scale>
        <a:sx n="110" d="100"/>
        <a:sy n="11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Volumes\NO%20NAME\Exel&#20351;&#12387;&#12390;&#12427;&#12420;&#12388;\&#32232;&#38598;&#29992;06(&#19968;&#20803;&#37197;&#32622;&#20998;&#25955;&#20998;&#26512;(SPSS)).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olumes\NO%20NAME\Exel&#20351;&#12387;&#12390;&#12427;&#12420;&#12388;\SPSS(0122&#12450;&#12531;&#12465;&#12540;&#12488;(&#26178;&#38291;&#24111;&#12392;&#27671;&#20998;&#12392;&#27497;&#34892;&#36895;&#24230;)30&#31186;&#20197;&#1997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rgbClr val="0070C0"/>
            </a:solidFill>
          </c:spPr>
          <c:invertIfNegative val="0"/>
          <c:errBars>
            <c:errBarType val="plus"/>
            <c:errValType val="cust"/>
            <c:noEndCap val="0"/>
            <c:plus>
              <c:numRef>
                <c:f>SPSS用!$B$17:$F$17</c:f>
                <c:numCache>
                  <c:formatCode>General</c:formatCode>
                  <c:ptCount val="5"/>
                  <c:pt idx="0">
                    <c:v>7.0559659810209565</c:v>
                  </c:pt>
                  <c:pt idx="1">
                    <c:v>6.3343129373322888</c:v>
                  </c:pt>
                  <c:pt idx="2">
                    <c:v>6.2904654234397777</c:v>
                  </c:pt>
                  <c:pt idx="3">
                    <c:v>9.1621731843419489</c:v>
                  </c:pt>
                  <c:pt idx="4">
                    <c:v>7.6477823364730604</c:v>
                  </c:pt>
                </c:numCache>
              </c:numRef>
            </c:plus>
            <c:minus>
              <c:numRef>
                <c:f>SPSS用!$B$17:$F$17</c:f>
                <c:numCache>
                  <c:formatCode>General</c:formatCode>
                  <c:ptCount val="5"/>
                  <c:pt idx="0">
                    <c:v>7.0559659810209565</c:v>
                  </c:pt>
                  <c:pt idx="1">
                    <c:v>6.3343129373322888</c:v>
                  </c:pt>
                  <c:pt idx="2">
                    <c:v>6.2904654234397777</c:v>
                  </c:pt>
                  <c:pt idx="3">
                    <c:v>9.1621731843419489</c:v>
                  </c:pt>
                  <c:pt idx="4">
                    <c:v>7.6477823364730604</c:v>
                  </c:pt>
                </c:numCache>
              </c:numRef>
            </c:minus>
          </c:errBars>
          <c:cat>
            <c:strRef>
              <c:f>SPSS用!$B$3:$F$3</c:f>
              <c:strCache>
                <c:ptCount val="5"/>
                <c:pt idx="0">
                  <c:v>9-12</c:v>
                </c:pt>
                <c:pt idx="1">
                  <c:v>12-15</c:v>
                </c:pt>
                <c:pt idx="2">
                  <c:v>15-18</c:v>
                </c:pt>
                <c:pt idx="3">
                  <c:v>18-21</c:v>
                </c:pt>
                <c:pt idx="4">
                  <c:v>21-24</c:v>
                </c:pt>
              </c:strCache>
            </c:strRef>
          </c:cat>
          <c:val>
            <c:numRef>
              <c:f>SPSS用!$B$16:$F$16</c:f>
              <c:numCache>
                <c:formatCode>General</c:formatCode>
                <c:ptCount val="5"/>
                <c:pt idx="0">
                  <c:v>89.687292597464321</c:v>
                </c:pt>
                <c:pt idx="1">
                  <c:v>83.003564261255491</c:v>
                </c:pt>
                <c:pt idx="2">
                  <c:v>82.737557910509452</c:v>
                </c:pt>
                <c:pt idx="3">
                  <c:v>84.264573586007216</c:v>
                </c:pt>
                <c:pt idx="4">
                  <c:v>81.423767331503342</c:v>
                </c:pt>
              </c:numCache>
            </c:numRef>
          </c:val>
          <c:extLst>
            <c:ext xmlns:c16="http://schemas.microsoft.com/office/drawing/2014/chart" uri="{C3380CC4-5D6E-409C-BE32-E72D297353CC}">
              <c16:uniqueId val="{00000000-4AD7-994F-A21B-C18855C4DD51}"/>
            </c:ext>
          </c:extLst>
        </c:ser>
        <c:dLbls>
          <c:showLegendKey val="0"/>
          <c:showVal val="0"/>
          <c:showCatName val="0"/>
          <c:showSerName val="0"/>
          <c:showPercent val="0"/>
          <c:showBubbleSize val="0"/>
        </c:dLbls>
        <c:gapWidth val="150"/>
        <c:axId val="102566912"/>
        <c:axId val="102577280"/>
      </c:barChart>
      <c:catAx>
        <c:axId val="102566912"/>
        <c:scaling>
          <c:orientation val="minMax"/>
        </c:scaling>
        <c:delete val="0"/>
        <c:axPos val="b"/>
        <c:title>
          <c:tx>
            <c:rich>
              <a:bodyPr/>
              <a:lstStyle/>
              <a:p>
                <a:pPr>
                  <a:defRPr/>
                </a:pPr>
                <a:r>
                  <a:rPr lang="ja-JP" altLang="en-US" sz="2000" baseline="0"/>
                  <a:t>時間帯</a:t>
                </a:r>
                <a:r>
                  <a:rPr lang="en-US" altLang="ja-JP" sz="2000" baseline="0" dirty="0"/>
                  <a:t> (</a:t>
                </a:r>
                <a:r>
                  <a:rPr lang="ja-JP" altLang="en-US" sz="2000" baseline="0"/>
                  <a:t>時</a:t>
                </a:r>
                <a:r>
                  <a:rPr lang="en-US" altLang="ja-JP" sz="2000" baseline="0" dirty="0"/>
                  <a:t>)</a:t>
                </a:r>
                <a:endParaRPr lang="ja-JP" altLang="en-US" sz="2000" baseline="0"/>
              </a:p>
            </c:rich>
          </c:tx>
          <c:overlay val="0"/>
        </c:title>
        <c:numFmt formatCode="General" sourceLinked="0"/>
        <c:majorTickMark val="out"/>
        <c:minorTickMark val="none"/>
        <c:tickLblPos val="nextTo"/>
        <c:txPr>
          <a:bodyPr/>
          <a:lstStyle/>
          <a:p>
            <a:pPr>
              <a:defRPr sz="2000"/>
            </a:pPr>
            <a:endParaRPr lang="ja-JP"/>
          </a:p>
        </c:txPr>
        <c:crossAx val="102577280"/>
        <c:crosses val="autoZero"/>
        <c:auto val="1"/>
        <c:lblAlgn val="ctr"/>
        <c:lblOffset val="100"/>
        <c:noMultiLvlLbl val="0"/>
      </c:catAx>
      <c:valAx>
        <c:axId val="102577280"/>
        <c:scaling>
          <c:orientation val="minMax"/>
          <c:max val="120"/>
          <c:min val="60"/>
        </c:scaling>
        <c:delete val="0"/>
        <c:axPos val="l"/>
        <c:title>
          <c:tx>
            <c:rich>
              <a:bodyPr rot="-5400000" vert="horz"/>
              <a:lstStyle/>
              <a:p>
                <a:pPr>
                  <a:defRPr sz="2000" baseline="0"/>
                </a:pPr>
                <a:r>
                  <a:rPr lang="en-US" altLang="ja-JP" sz="2000" baseline="0" dirty="0"/>
                  <a:t>	</a:t>
                </a:r>
                <a:r>
                  <a:rPr lang="ja-JP" altLang="en-US" sz="2000" baseline="0"/>
                  <a:t>歩行速度</a:t>
                </a:r>
                <a:r>
                  <a:rPr lang="en-US" altLang="ja-JP" sz="2000" baseline="0" dirty="0"/>
                  <a:t> (m/min)</a:t>
                </a:r>
                <a:endParaRPr lang="ja-JP" altLang="en-US" sz="2000" baseline="0"/>
              </a:p>
            </c:rich>
          </c:tx>
          <c:layout>
            <c:manualLayout>
              <c:xMode val="edge"/>
              <c:yMode val="edge"/>
              <c:x val="1.4187874322069239E-2"/>
              <c:y val="0.21348487349824077"/>
            </c:manualLayout>
          </c:layout>
          <c:overlay val="0"/>
        </c:title>
        <c:numFmt formatCode="General" sourceLinked="1"/>
        <c:majorTickMark val="out"/>
        <c:minorTickMark val="none"/>
        <c:tickLblPos val="nextTo"/>
        <c:txPr>
          <a:bodyPr/>
          <a:lstStyle/>
          <a:p>
            <a:pPr>
              <a:defRPr sz="2000"/>
            </a:pPr>
            <a:endParaRPr lang="ja-JP"/>
          </a:p>
        </c:txPr>
        <c:crossAx val="102566912"/>
        <c:crosses val="autoZero"/>
        <c:crossBetween val="between"/>
        <c:majorUnit val="2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82584621092507"/>
          <c:y val="8.2385865382383919E-2"/>
          <c:w val="0.85175387082718557"/>
          <c:h val="0.68982099198538727"/>
        </c:manualLayout>
      </c:layout>
      <c:barChart>
        <c:barDir val="col"/>
        <c:grouping val="clustered"/>
        <c:varyColors val="0"/>
        <c:ser>
          <c:idx val="1"/>
          <c:order val="0"/>
          <c:spPr>
            <a:solidFill>
              <a:srgbClr val="00B050"/>
            </a:solidFill>
          </c:spPr>
          <c:invertIfNegative val="0"/>
          <c:errBars>
            <c:errBarType val="plus"/>
            <c:errValType val="cust"/>
            <c:noEndCap val="0"/>
            <c:plus>
              <c:numRef>
                <c:f>B肉体的疲労!$I$480:$M$480</c:f>
                <c:numCache>
                  <c:formatCode>General</c:formatCode>
                  <c:ptCount val="5"/>
                  <c:pt idx="0">
                    <c:v>0.44580790936273512</c:v>
                  </c:pt>
                  <c:pt idx="1">
                    <c:v>0.5255625428001488</c:v>
                  </c:pt>
                  <c:pt idx="2">
                    <c:v>0.37379638934418774</c:v>
                  </c:pt>
                  <c:pt idx="3">
                    <c:v>0.36625890476200057</c:v>
                  </c:pt>
                  <c:pt idx="4">
                    <c:v>0.3687287164829775</c:v>
                  </c:pt>
                </c:numCache>
              </c:numRef>
            </c:plus>
            <c:minus>
              <c:numRef>
                <c:f>B肉体的疲労!$I$480:$M$480</c:f>
                <c:numCache>
                  <c:formatCode>General</c:formatCode>
                  <c:ptCount val="5"/>
                  <c:pt idx="0">
                    <c:v>0.44580790936273512</c:v>
                  </c:pt>
                  <c:pt idx="1">
                    <c:v>0.5255625428001488</c:v>
                  </c:pt>
                  <c:pt idx="2">
                    <c:v>0.37379638934418774</c:v>
                  </c:pt>
                  <c:pt idx="3">
                    <c:v>0.36625890476200057</c:v>
                  </c:pt>
                  <c:pt idx="4">
                    <c:v>0.3687287164829775</c:v>
                  </c:pt>
                </c:numCache>
              </c:numRef>
            </c:minus>
          </c:errBars>
          <c:cat>
            <c:strRef>
              <c:f>B肉体的疲労!$I$478:$M$478</c:f>
              <c:strCache>
                <c:ptCount val="5"/>
                <c:pt idx="0">
                  <c:v>9-12</c:v>
                </c:pt>
                <c:pt idx="1">
                  <c:v>12-15</c:v>
                </c:pt>
                <c:pt idx="2">
                  <c:v>15-18</c:v>
                </c:pt>
                <c:pt idx="3">
                  <c:v>18-21</c:v>
                </c:pt>
                <c:pt idx="4">
                  <c:v>21-24</c:v>
                </c:pt>
              </c:strCache>
            </c:strRef>
          </c:cat>
          <c:val>
            <c:numRef>
              <c:f>B肉体的疲労!$I$479:$M$479</c:f>
              <c:numCache>
                <c:formatCode>General</c:formatCode>
                <c:ptCount val="5"/>
                <c:pt idx="0">
                  <c:v>2.0998863636363638</c:v>
                </c:pt>
                <c:pt idx="1">
                  <c:v>1.7839285714285713</c:v>
                </c:pt>
                <c:pt idx="2">
                  <c:v>1.5598214285714285</c:v>
                </c:pt>
                <c:pt idx="3">
                  <c:v>1.4947916666666667</c:v>
                </c:pt>
                <c:pt idx="4">
                  <c:v>1.3665998217468804</c:v>
                </c:pt>
              </c:numCache>
            </c:numRef>
          </c:val>
          <c:extLst>
            <c:ext xmlns:c16="http://schemas.microsoft.com/office/drawing/2014/chart" uri="{C3380CC4-5D6E-409C-BE32-E72D297353CC}">
              <c16:uniqueId val="{00000000-697F-6449-878B-8736948637C2}"/>
            </c:ext>
          </c:extLst>
        </c:ser>
        <c:dLbls>
          <c:showLegendKey val="0"/>
          <c:showVal val="0"/>
          <c:showCatName val="0"/>
          <c:showSerName val="0"/>
          <c:showPercent val="0"/>
          <c:showBubbleSize val="0"/>
        </c:dLbls>
        <c:gapWidth val="150"/>
        <c:axId val="101821056"/>
        <c:axId val="101823232"/>
      </c:barChart>
      <c:catAx>
        <c:axId val="101821056"/>
        <c:scaling>
          <c:orientation val="minMax"/>
        </c:scaling>
        <c:delete val="0"/>
        <c:axPos val="b"/>
        <c:title>
          <c:tx>
            <c:rich>
              <a:bodyPr/>
              <a:lstStyle/>
              <a:p>
                <a:pPr>
                  <a:defRPr/>
                </a:pPr>
                <a:r>
                  <a:rPr lang="ja-JP" altLang="en-US" sz="2000"/>
                  <a:t>時間帯</a:t>
                </a:r>
                <a:r>
                  <a:rPr lang="en-US" altLang="ja-JP" sz="2000" baseline="0" dirty="0"/>
                  <a:t> </a:t>
                </a:r>
                <a:r>
                  <a:rPr lang="en-US" altLang="ja-JP" sz="2000" dirty="0"/>
                  <a:t>(</a:t>
                </a:r>
                <a:r>
                  <a:rPr lang="ja-JP" altLang="en-US" sz="2000"/>
                  <a:t>時</a:t>
                </a:r>
                <a:r>
                  <a:rPr lang="en-US" altLang="ja-JP" sz="2000" dirty="0"/>
                  <a:t>)</a:t>
                </a:r>
                <a:endParaRPr lang="ja-JP" altLang="en-US" sz="2000"/>
              </a:p>
            </c:rich>
          </c:tx>
          <c:layout>
            <c:manualLayout>
              <c:xMode val="edge"/>
              <c:yMode val="edge"/>
              <c:x val="0.47489221636420637"/>
              <c:y val="0.8579254153574466"/>
            </c:manualLayout>
          </c:layout>
          <c:overlay val="0"/>
        </c:title>
        <c:numFmt formatCode="General" sourceLinked="0"/>
        <c:majorTickMark val="out"/>
        <c:minorTickMark val="none"/>
        <c:tickLblPos val="nextTo"/>
        <c:txPr>
          <a:bodyPr/>
          <a:lstStyle/>
          <a:p>
            <a:pPr>
              <a:defRPr sz="2000"/>
            </a:pPr>
            <a:endParaRPr lang="ja-JP"/>
          </a:p>
        </c:txPr>
        <c:crossAx val="101823232"/>
        <c:crosses val="autoZero"/>
        <c:auto val="1"/>
        <c:lblAlgn val="ctr"/>
        <c:lblOffset val="100"/>
        <c:noMultiLvlLbl val="0"/>
      </c:catAx>
      <c:valAx>
        <c:axId val="101823232"/>
        <c:scaling>
          <c:orientation val="minMax"/>
          <c:max val="4"/>
        </c:scaling>
        <c:delete val="0"/>
        <c:axPos val="l"/>
        <c:title>
          <c:tx>
            <c:rich>
              <a:bodyPr rot="-5400000" vert="horz"/>
              <a:lstStyle/>
              <a:p>
                <a:pPr>
                  <a:defRPr/>
                </a:pPr>
                <a:r>
                  <a:rPr lang="ja-JP" altLang="en-US" sz="2000"/>
                  <a:t>得点</a:t>
                </a:r>
                <a:r>
                  <a:rPr lang="en-US" altLang="ja-JP" sz="2000" dirty="0"/>
                  <a:t> (</a:t>
                </a:r>
                <a:r>
                  <a:rPr lang="ja-JP" altLang="en-US" sz="2000"/>
                  <a:t>点</a:t>
                </a:r>
                <a:r>
                  <a:rPr lang="en-US" altLang="ja-JP" sz="2000" dirty="0"/>
                  <a:t>)</a:t>
                </a:r>
                <a:endParaRPr lang="ja-JP" altLang="en-US" sz="2000"/>
              </a:p>
            </c:rich>
          </c:tx>
          <c:layout>
            <c:manualLayout>
              <c:xMode val="edge"/>
              <c:yMode val="edge"/>
              <c:x val="0"/>
              <c:y val="0.3791659329574012"/>
            </c:manualLayout>
          </c:layout>
          <c:overlay val="0"/>
        </c:title>
        <c:numFmt formatCode="General" sourceLinked="1"/>
        <c:majorTickMark val="out"/>
        <c:minorTickMark val="none"/>
        <c:tickLblPos val="nextTo"/>
        <c:txPr>
          <a:bodyPr/>
          <a:lstStyle/>
          <a:p>
            <a:pPr>
              <a:defRPr sz="2000"/>
            </a:pPr>
            <a:endParaRPr lang="ja-JP"/>
          </a:p>
        </c:txPr>
        <c:crossAx val="101821056"/>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C082725-8D23-544A-8118-B18091D3DE17}"/>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F3EEE15-4431-104C-9B47-224BEF2ED9E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D96A9EBD-EE50-EC43-BA3A-E6DFEE5CA819}" type="datetimeFigureOut">
              <a:rPr kumimoji="1" lang="ja-JP" altLang="en-US" smtClean="0"/>
              <a:t>2019/3/2</a:t>
            </a:fld>
            <a:endParaRPr kumimoji="1" lang="ja-JP" altLang="en-US"/>
          </a:p>
        </p:txBody>
      </p:sp>
      <p:sp>
        <p:nvSpPr>
          <p:cNvPr id="4" name="フッター プレースホルダー 3">
            <a:extLst>
              <a:ext uri="{FF2B5EF4-FFF2-40B4-BE49-F238E27FC236}">
                <a16:creationId xmlns:a16="http://schemas.microsoft.com/office/drawing/2014/main" id="{19A5A7BE-7862-8442-AD34-F62E9F5FF1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B8E5C8D-CE6A-5A4A-9418-35A9577526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EB588C-05E6-434F-8C47-3EFA1291B598}" type="slidenum">
              <a:rPr kumimoji="1" lang="ja-JP" altLang="en-US" smtClean="0"/>
              <a:t>‹#›</a:t>
            </a:fld>
            <a:endParaRPr kumimoji="1" lang="ja-JP" altLang="en-US"/>
          </a:p>
        </p:txBody>
      </p:sp>
    </p:spTree>
    <p:extLst>
      <p:ext uri="{BB962C8B-B14F-4D97-AF65-F5344CB8AC3E}">
        <p14:creationId xmlns:p14="http://schemas.microsoft.com/office/powerpoint/2010/main" val="2417914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EC4C8E3-C70F-3A4C-9278-2CE88A9C2ACC}" type="datetimeFigureOut">
              <a:rPr kumimoji="1" lang="ja-JP" altLang="en-US" smtClean="0"/>
              <a:t>2019/3/2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4D6FC-73F8-904B-AC23-FC8A1B1BA1F0}" type="slidenum">
              <a:rPr kumimoji="1" lang="ja-JP" altLang="en-US" smtClean="0"/>
              <a:t>‹#›</a:t>
            </a:fld>
            <a:endParaRPr kumimoji="1" lang="ja-JP" altLang="en-US"/>
          </a:p>
        </p:txBody>
      </p:sp>
    </p:spTree>
    <p:extLst>
      <p:ext uri="{BB962C8B-B14F-4D97-AF65-F5344CB8AC3E}">
        <p14:creationId xmlns:p14="http://schemas.microsoft.com/office/powerpoint/2010/main" val="9389814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日本人若年層の日常歩行速度の時間帯による変化と題しまして、前山陽南が発表いたします。</a:t>
            </a:r>
          </a:p>
          <a:p>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a:t>
            </a:fld>
            <a:endParaRPr kumimoji="1" lang="ja-JP" altLang="en-US"/>
          </a:p>
        </p:txBody>
      </p:sp>
    </p:spTree>
    <p:extLst>
      <p:ext uri="{BB962C8B-B14F-4D97-AF65-F5344CB8AC3E}">
        <p14:creationId xmlns:p14="http://schemas.microsoft.com/office/powerpoint/2010/main" val="3072530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solidFill>
                  <a:schemeClr val="tx1"/>
                </a:solidFill>
              </a:rPr>
              <a:t>まとめです．</a:t>
            </a:r>
          </a:p>
          <a:p>
            <a:r>
              <a:rPr kumimoji="1" lang="ja-JP" altLang="en-US" dirty="0">
                <a:solidFill>
                  <a:schemeClr val="tx1"/>
                </a:solidFill>
              </a:rPr>
              <a:t>日常生活環境下において，</a:t>
            </a:r>
            <a:r>
              <a:rPr kumimoji="1" lang="en-US" altLang="ja-JP" dirty="0">
                <a:solidFill>
                  <a:schemeClr val="tx1"/>
                </a:solidFill>
              </a:rPr>
              <a:t>9-12</a:t>
            </a:r>
            <a:r>
              <a:rPr kumimoji="1" lang="ja-JP" altLang="en-US" dirty="0">
                <a:solidFill>
                  <a:schemeClr val="tx1"/>
                </a:solidFill>
              </a:rPr>
              <a:t>時の時間帯に人は速く歩行していたことが明らかになりました．また肉体的疲労感の大きさや歩行の目的が日内変動を生み出す原因である可能性が本研究の結果から示唆されました．</a:t>
            </a:r>
            <a:endParaRPr kumimoji="1" lang="en-US" altLang="ja-JP" dirty="0">
              <a:solidFill>
                <a:schemeClr val="tx1"/>
              </a:solidFill>
            </a:endParaRPr>
          </a:p>
          <a:p>
            <a:r>
              <a:rPr kumimoji="1" lang="ja-JP" altLang="en-US" dirty="0">
                <a:solidFill>
                  <a:schemeClr val="tx1"/>
                </a:solidFill>
              </a:rPr>
              <a:t>歩行はヒトの基本的な移動手段であり，極めて日常的な動作です．日常生活環境下における人の行動特性が明らかにされることにより，実生活中で役に立つアドバイスがなされ，健康の増進につながると考えます．</a:t>
            </a:r>
            <a:endParaRPr kumimoji="1" lang="ja-JP" altLang="en-US" dirty="0"/>
          </a:p>
        </p:txBody>
      </p:sp>
      <p:sp>
        <p:nvSpPr>
          <p:cNvPr id="4" name="スライド番号プレースホルダー 3"/>
          <p:cNvSpPr>
            <a:spLocks noGrp="1"/>
          </p:cNvSpPr>
          <p:nvPr>
            <p:ph type="sldNum" sz="quarter" idx="5"/>
          </p:nvPr>
        </p:nvSpPr>
        <p:spPr/>
        <p:txBody>
          <a:bodyPr/>
          <a:lstStyle/>
          <a:p>
            <a:fld id="{3E34D6FC-73F8-904B-AC23-FC8A1B1BA1F0}" type="slidenum">
              <a:rPr kumimoji="1" lang="ja-JP" altLang="en-US" smtClean="0"/>
              <a:t>10</a:t>
            </a:fld>
            <a:endParaRPr kumimoji="1" lang="ja-JP" altLang="en-US"/>
          </a:p>
        </p:txBody>
      </p:sp>
    </p:spTree>
    <p:extLst>
      <p:ext uri="{BB962C8B-B14F-4D97-AF65-F5344CB8AC3E}">
        <p14:creationId xmlns:p14="http://schemas.microsoft.com/office/powerpoint/2010/main" val="2401205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E34D6FC-73F8-904B-AC23-FC8A1B1BA1F0}" type="slidenum">
              <a:rPr kumimoji="1" lang="ja-JP" altLang="en-US" smtClean="0"/>
              <a:t>11</a:t>
            </a:fld>
            <a:endParaRPr kumimoji="1" lang="ja-JP" altLang="en-US"/>
          </a:p>
        </p:txBody>
      </p:sp>
    </p:spTree>
    <p:extLst>
      <p:ext uri="{BB962C8B-B14F-4D97-AF65-F5344CB8AC3E}">
        <p14:creationId xmlns:p14="http://schemas.microsoft.com/office/powerpoint/2010/main" val="229346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12</a:t>
            </a:fld>
            <a:endParaRPr kumimoji="1" lang="ja-JP" altLang="en-US"/>
          </a:p>
        </p:txBody>
      </p:sp>
    </p:spTree>
    <p:extLst>
      <p:ext uri="{BB962C8B-B14F-4D97-AF65-F5344CB8AC3E}">
        <p14:creationId xmlns:p14="http://schemas.microsoft.com/office/powerpoint/2010/main" val="9088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13</a:t>
            </a:fld>
            <a:endParaRPr kumimoji="1" lang="ja-JP" altLang="en-US"/>
          </a:p>
        </p:txBody>
      </p:sp>
    </p:spTree>
    <p:extLst>
      <p:ext uri="{BB962C8B-B14F-4D97-AF65-F5344CB8AC3E}">
        <p14:creationId xmlns:p14="http://schemas.microsoft.com/office/powerpoint/2010/main" val="63325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14</a:t>
            </a:fld>
            <a:endParaRPr kumimoji="1" lang="ja-JP" altLang="en-US"/>
          </a:p>
        </p:txBody>
      </p:sp>
    </p:spTree>
    <p:extLst>
      <p:ext uri="{BB962C8B-B14F-4D97-AF65-F5344CB8AC3E}">
        <p14:creationId xmlns:p14="http://schemas.microsoft.com/office/powerpoint/2010/main" val="376464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15</a:t>
            </a:fld>
            <a:endParaRPr kumimoji="1" lang="ja-JP" altLang="en-US"/>
          </a:p>
        </p:txBody>
      </p:sp>
    </p:spTree>
    <p:extLst>
      <p:ext uri="{BB962C8B-B14F-4D97-AF65-F5344CB8AC3E}">
        <p14:creationId xmlns:p14="http://schemas.microsoft.com/office/powerpoint/2010/main" val="76908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16</a:t>
            </a:fld>
            <a:endParaRPr kumimoji="1" lang="ja-JP" altLang="en-US"/>
          </a:p>
        </p:txBody>
      </p:sp>
    </p:spTree>
    <p:extLst>
      <p:ext uri="{BB962C8B-B14F-4D97-AF65-F5344CB8AC3E}">
        <p14:creationId xmlns:p14="http://schemas.microsoft.com/office/powerpoint/2010/main" val="2253496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17</a:t>
            </a:fld>
            <a:endParaRPr kumimoji="1" lang="ja-JP" altLang="en-US"/>
          </a:p>
        </p:txBody>
      </p:sp>
    </p:spTree>
    <p:extLst>
      <p:ext uri="{BB962C8B-B14F-4D97-AF65-F5344CB8AC3E}">
        <p14:creationId xmlns:p14="http://schemas.microsoft.com/office/powerpoint/2010/main" val="2438168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歩行速度データの母集団は中心極限定理により，正規分布に近似できる． また，</a:t>
            </a:r>
            <a:r>
              <a:rPr kumimoji="1" lang="en-US" altLang="ja-JP" dirty="0"/>
              <a:t>1</a:t>
            </a:r>
            <a:r>
              <a:rPr kumimoji="1" lang="ja-JP" altLang="en-US"/>
              <a:t>日を</a:t>
            </a:r>
            <a:r>
              <a:rPr kumimoji="1" lang="en-US" altLang="ja-JP" dirty="0"/>
              <a:t>3</a:t>
            </a:r>
            <a:r>
              <a:rPr kumimoji="1" lang="ja-JP" altLang="en-US"/>
              <a:t>時間ずつ区切った</a:t>
            </a:r>
            <a:r>
              <a:rPr kumimoji="1" lang="en-US" altLang="ja-JP" dirty="0"/>
              <a:t>8</a:t>
            </a:r>
            <a:r>
              <a:rPr kumimoji="1" lang="ja-JP" altLang="en-US"/>
              <a:t>水準の平均歩行速度のデータのうち，対応のあるデータ群に</a:t>
            </a:r>
            <a:r>
              <a:rPr kumimoji="1" lang="en-US" altLang="ja-JP" dirty="0"/>
              <a:t>Mauchly</a:t>
            </a:r>
            <a:r>
              <a:rPr kumimoji="1" lang="ja-JP" altLang="en-US"/>
              <a:t>の球面性検定を用いて，等分散性の検定にかけた．等分散性を確認できた場合，平均歩行速度に対して，時間帯を主要因とした一元配置分散分析を実施した．また</a:t>
            </a:r>
            <a:r>
              <a:rPr kumimoji="1" lang="en-US" altLang="ja-JP" dirty="0"/>
              <a:t>, </a:t>
            </a:r>
            <a:r>
              <a:rPr kumimoji="1" lang="ja-JP" altLang="en-US"/>
              <a:t>取得した平均歩行速度のデータについて，分析の結果，主効果が確認された場合は多重比較検定とし</a:t>
            </a:r>
            <a:r>
              <a:rPr kumimoji="1" lang="en-US" altLang="ja-JP" dirty="0"/>
              <a:t>Bonferroni</a:t>
            </a:r>
            <a:r>
              <a:rPr kumimoji="1" lang="ja-JP" altLang="en-US"/>
              <a:t>法を使用した．アンケートの得点データについても同じ処理を用いた．また，ある時間帯における歩行速度と気分の得点を対としたデータの統計処理として，ピアソンの積率相関係数を求めた．サンプルサイズ</a:t>
            </a:r>
            <a:r>
              <a:rPr kumimoji="1" lang="en-US" altLang="ja-JP" dirty="0"/>
              <a:t>n=5</a:t>
            </a:r>
            <a:r>
              <a:rPr kumimoji="1" lang="ja-JP" altLang="en-US"/>
              <a:t>より，相関係数</a:t>
            </a:r>
            <a:r>
              <a:rPr kumimoji="1" lang="en-US" altLang="ja-JP" dirty="0"/>
              <a:t>r</a:t>
            </a:r>
            <a:r>
              <a:rPr kumimoji="1" lang="ja-JP" altLang="en-US"/>
              <a:t>が，</a:t>
            </a:r>
            <a:r>
              <a:rPr kumimoji="1" lang="en-US" altLang="ja-JP" dirty="0"/>
              <a:t>|r|&gt;0.878339</a:t>
            </a:r>
            <a:r>
              <a:rPr kumimoji="1" lang="ja-JP" altLang="en-US"/>
              <a:t>を満たすときに相関があるとみなした</a:t>
            </a:r>
            <a:r>
              <a:rPr kumimoji="1" lang="en-US" altLang="ja-JP" dirty="0"/>
              <a:t>(</a:t>
            </a:r>
            <a:r>
              <a:rPr kumimoji="1" lang="ja-JP" altLang="en-US"/>
              <a:t>滋賀大学　</a:t>
            </a:r>
            <a:r>
              <a:rPr kumimoji="1" lang="en-US" altLang="ja-JP" dirty="0"/>
              <a:t>r</a:t>
            </a:r>
            <a:r>
              <a:rPr kumimoji="1" lang="ja-JP" altLang="en-US"/>
              <a:t>表</a:t>
            </a:r>
            <a:r>
              <a:rPr kumimoji="1" lang="en-US" altLang="ja-JP" dirty="0"/>
              <a:t>)</a:t>
            </a:r>
            <a:r>
              <a:rPr kumimoji="1" lang="ja-JP" altLang="en-US"/>
              <a:t>．なお，</a:t>
            </a:r>
            <a:r>
              <a:rPr kumimoji="1" lang="en-US" altLang="ja-JP" dirty="0"/>
              <a:t>5%</a:t>
            </a:r>
            <a:r>
              <a:rPr kumimoji="1" lang="ja-JP" altLang="en-US"/>
              <a:t>水準を統計学的に有意とした． 等分散性の検定，対応のある一元配置分散分析，多重比較についてこれらの解析は</a:t>
            </a:r>
            <a:r>
              <a:rPr kumimoji="1" lang="en-US" altLang="ja-JP" dirty="0"/>
              <a:t>SPSS(IBM SPSS Statistics Version 22.0, SPSS Inc.)</a:t>
            </a:r>
            <a:r>
              <a:rPr kumimoji="1" lang="ja-JP" altLang="en-US"/>
              <a:t>で行った．その他の分析に関しては</a:t>
            </a:r>
            <a:r>
              <a:rPr kumimoji="1" lang="en-US" altLang="ja-JP" dirty="0"/>
              <a:t>Excel 2016(Microsoft </a:t>
            </a:r>
            <a:r>
              <a:rPr kumimoji="1" lang="ja-JP" altLang="en-US"/>
              <a:t>社製</a:t>
            </a:r>
            <a:r>
              <a:rPr kumimoji="1" lang="en-US" altLang="ja-JP" dirty="0"/>
              <a:t>)</a:t>
            </a:r>
            <a:r>
              <a:rPr kumimoji="1" lang="ja-JP" altLang="en-US"/>
              <a:t>を用いた</a:t>
            </a:r>
            <a:r>
              <a:rPr kumimoji="1" lang="en-US" altLang="ja-JP" dirty="0"/>
              <a:t>.</a:t>
            </a:r>
            <a:endParaRPr kumimoji="1" lang="ja-JP" altLang="en-US"/>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18</a:t>
            </a:fld>
            <a:endParaRPr kumimoji="1" lang="ja-JP" altLang="en-US"/>
          </a:p>
        </p:txBody>
      </p:sp>
    </p:spTree>
    <p:extLst>
      <p:ext uri="{BB962C8B-B14F-4D97-AF65-F5344CB8AC3E}">
        <p14:creationId xmlns:p14="http://schemas.microsoft.com/office/powerpoint/2010/main" val="1621221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相関があった気分の項目について，日内変動を調べた結果です．</a:t>
            </a:r>
            <a:endParaRPr kumimoji="1" lang="en-US" altLang="ja-JP" dirty="0"/>
          </a:p>
          <a:p>
            <a:r>
              <a:rPr kumimoji="1" lang="ja-JP" altLang="en-US"/>
              <a:t>各項目について，時間帯</a:t>
            </a:r>
            <a:r>
              <a:rPr kumimoji="1" lang="en-US" altLang="ja-JP" dirty="0"/>
              <a:t>9-12</a:t>
            </a:r>
            <a:r>
              <a:rPr kumimoji="1" lang="ja-JP" altLang="en-US"/>
              <a:t>時</a:t>
            </a:r>
            <a:r>
              <a:rPr kumimoji="1" lang="en-US" altLang="ja-JP" dirty="0"/>
              <a:t>12-15</a:t>
            </a:r>
            <a:r>
              <a:rPr kumimoji="1" lang="ja-JP" altLang="en-US"/>
              <a:t>時</a:t>
            </a:r>
            <a:r>
              <a:rPr kumimoji="1" lang="en-US" altLang="ja-JP" dirty="0"/>
              <a:t>15-18</a:t>
            </a:r>
            <a:r>
              <a:rPr kumimoji="1" lang="ja-JP" altLang="en-US"/>
              <a:t>時</a:t>
            </a:r>
            <a:r>
              <a:rPr kumimoji="1" lang="en-US" altLang="ja-JP" dirty="0"/>
              <a:t>18-21</a:t>
            </a:r>
            <a:r>
              <a:rPr kumimoji="1" lang="ja-JP" altLang="en-US"/>
              <a:t>時</a:t>
            </a:r>
            <a:r>
              <a:rPr kumimoji="1" lang="en-US" altLang="ja-JP" dirty="0"/>
              <a:t>21-24</a:t>
            </a:r>
            <a:r>
              <a:rPr kumimoji="1" lang="ja-JP" altLang="en-US"/>
              <a:t>時の</a:t>
            </a:r>
            <a:r>
              <a:rPr kumimoji="1" lang="en-US" altLang="ja-JP" dirty="0"/>
              <a:t>5</a:t>
            </a:r>
            <a:r>
              <a:rPr kumimoji="1" lang="ja-JP" altLang="en-US"/>
              <a:t>水準を主要因として一元配置分散分析をかけた結果，肉体的疲労感のみ．時間帯による主効果が</a:t>
            </a:r>
            <a:r>
              <a:rPr kumimoji="1" lang="en-US" altLang="ja-JP" dirty="0"/>
              <a:t>5%</a:t>
            </a:r>
            <a:r>
              <a:rPr kumimoji="1" lang="ja-JP" altLang="en-US"/>
              <a:t>水準で有意に確認されました．</a:t>
            </a:r>
            <a:endParaRPr kumimoji="1" lang="en-US" altLang="ja-JP" dirty="0"/>
          </a:p>
          <a:p>
            <a:r>
              <a:rPr kumimoji="1" lang="ja-JP" altLang="en-US"/>
              <a:t>ここから，肉体的疲労感は日内で一定ではなく変動しているということが明らかとなりました．</a:t>
            </a:r>
            <a:endParaRPr kumimoji="1" lang="en-US" altLang="ja-JP" dirty="0"/>
          </a:p>
          <a:p>
            <a:r>
              <a:rPr kumimoji="1" lang="ja-JP" altLang="en-US"/>
              <a:t>具体的に変化がある時間帯を明らかにするために，多重比較を行った結果，</a:t>
            </a:r>
            <a:r>
              <a:rPr kumimoji="1" lang="en-US" altLang="ja-JP" dirty="0"/>
              <a:t>9-12</a:t>
            </a:r>
            <a:r>
              <a:rPr kumimoji="1" lang="ja-JP" altLang="en-US"/>
              <a:t>時とその他の</a:t>
            </a:r>
            <a:r>
              <a:rPr kumimoji="1" lang="en-US" altLang="ja-JP" dirty="0"/>
              <a:t>4</a:t>
            </a:r>
            <a:r>
              <a:rPr kumimoji="1" lang="ja-JP" altLang="en-US"/>
              <a:t>つの時間帯に有意差が確認されました．</a:t>
            </a:r>
            <a:endParaRPr kumimoji="1" lang="en-US" altLang="ja-JP" dirty="0"/>
          </a:p>
          <a:p>
            <a:r>
              <a:rPr kumimoji="1" lang="ja-JP" altLang="en-US"/>
              <a:t>ここから，</a:t>
            </a:r>
            <a:r>
              <a:rPr kumimoji="1" lang="en-US" altLang="ja-JP" dirty="0"/>
              <a:t>9-12</a:t>
            </a:r>
            <a:r>
              <a:rPr kumimoji="1" lang="ja-JP" altLang="en-US"/>
              <a:t>時の時間帯の肉体的疲労感が少ないことが明らかになりました．</a:t>
            </a:r>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19</a:t>
            </a:fld>
            <a:endParaRPr kumimoji="1" lang="ja-JP" altLang="en-US"/>
          </a:p>
        </p:txBody>
      </p:sp>
    </p:spTree>
    <p:extLst>
      <p:ext uri="{BB962C8B-B14F-4D97-AF65-F5344CB8AC3E}">
        <p14:creationId xmlns:p14="http://schemas.microsoft.com/office/powerpoint/2010/main" val="3905501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歩行は人にとって身近で日常的に繰り返し行われる動作であり，最も一般的な移動手段です．歩行速度はその時の人の身体の状態を表す一つの指標といえます．</a:t>
            </a:r>
            <a:endParaRPr kumimoji="1" lang="en-US" altLang="ja-JP" dirty="0"/>
          </a:p>
          <a:p>
            <a:r>
              <a:rPr kumimoji="1" lang="ja-JP" altLang="en-US" dirty="0"/>
              <a:t>先行研究において，歩行速度は</a:t>
            </a:r>
            <a:r>
              <a:rPr kumimoji="1" lang="en-US" altLang="ja-JP" dirty="0"/>
              <a:t>6</a:t>
            </a:r>
            <a:r>
              <a:rPr kumimoji="1" lang="ja-JP" altLang="en-US" dirty="0"/>
              <a:t>番目のバイタルサインであると称され，入院の可能性や寿命を含めた身体の機能低下を予測すると報告されているよう，歩行速度は身近でありながら、信頼性のある重要な指標であると言えます．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2</a:t>
            </a:fld>
            <a:endParaRPr kumimoji="1" lang="ja-JP" altLang="en-US"/>
          </a:p>
        </p:txBody>
      </p:sp>
    </p:spTree>
    <p:extLst>
      <p:ext uri="{BB962C8B-B14F-4D97-AF65-F5344CB8AC3E}">
        <p14:creationId xmlns:p14="http://schemas.microsoft.com/office/powerpoint/2010/main" val="27592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歩行</a:t>
            </a:r>
            <a:r>
              <a:rPr kumimoji="1" lang="ja-JP" altLang="en-US" dirty="0"/>
              <a:t>速度の研究はこれまで盛んに行われてきました。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ながら、従来の実験室環境下における歩行速度の計測は，計測者が目の前にいるため，被験者がはりきって普段より早く歩いてしまったり，また反対に緊張などによって遅くなったりしてしまうという問題が</a:t>
            </a:r>
            <a:r>
              <a:rPr kumimoji="1" lang="ja-JP" altLang="en-US"/>
              <a:t>ありました。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そこで本研究においてはスマートフォンなどのモバイル端末を用いて日常生活環境下における歩行速度を計測しました．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モバイル端末を使用した研究の歴史は浅く，日常生活環境下の歩行速度の変化やその要因は定かではありません．それらの影響下で歩行速度を計測し，日常生活環境下の人の行動特性を知ることは健康増進を考える上でも不可欠と</a:t>
            </a:r>
            <a:r>
              <a:rPr kumimoji="1" lang="ja-JP" altLang="en-US"/>
              <a:t>いえます．</a:t>
            </a:r>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3</a:t>
            </a:fld>
            <a:endParaRPr kumimoji="1" lang="ja-JP" altLang="en-US"/>
          </a:p>
        </p:txBody>
      </p:sp>
    </p:spTree>
    <p:extLst>
      <p:ext uri="{BB962C8B-B14F-4D97-AF65-F5344CB8AC3E}">
        <p14:creationId xmlns:p14="http://schemas.microsoft.com/office/powerpoint/2010/main" val="3783493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日常生活環境下の歩行速度は歩行者の内的要因や，歩行する場所の環境的要因が，歩行速度を変化させる要因と</a:t>
            </a:r>
            <a:r>
              <a:rPr kumimoji="1" lang="ja-JP" altLang="en-US"/>
              <a:t>なります．</a:t>
            </a:r>
            <a:endParaRPr kumimoji="1" lang="en-US" altLang="ja-JP" dirty="0"/>
          </a:p>
          <a:p>
            <a:r>
              <a:rPr kumimoji="1" lang="ja-JP" altLang="en-US" dirty="0"/>
              <a:t>したがってそのような背景から本研究の目的は日常生活環境下における歩行速度の日内変動を明らかにし，</a:t>
            </a:r>
            <a:r>
              <a:rPr lang="ja-JP" altLang="en-US" dirty="0"/>
              <a:t>歩行速度にかかわる内的要因の関連を分析することとしました．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4</a:t>
            </a:fld>
            <a:endParaRPr kumimoji="1" lang="ja-JP" altLang="en-US"/>
          </a:p>
        </p:txBody>
      </p:sp>
    </p:spTree>
    <p:extLst>
      <p:ext uri="{BB962C8B-B14F-4D97-AF65-F5344CB8AC3E}">
        <p14:creationId xmlns:p14="http://schemas.microsoft.com/office/powerpoint/2010/main" val="840543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実施した実験の概要です．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被験者は若年男女各</a:t>
            </a:r>
            <a:r>
              <a:rPr kumimoji="1" lang="en-US" altLang="ja-JP" dirty="0"/>
              <a:t>5</a:t>
            </a:r>
            <a:r>
              <a:rPr kumimoji="1" lang="ja-JP" altLang="en-US" dirty="0"/>
              <a:t>名．</a:t>
            </a:r>
            <a:r>
              <a:rPr kumimoji="1" lang="en-US" altLang="ja-JP" dirty="0"/>
              <a:t>14</a:t>
            </a:r>
            <a:r>
              <a:rPr kumimoji="1" lang="ja-JP" altLang="en-US" dirty="0"/>
              <a:t>日間の計測期間中，計測用の</a:t>
            </a:r>
            <a:r>
              <a:rPr kumimoji="1" lang="en-US" altLang="ja-JP" dirty="0"/>
              <a:t>(</a:t>
            </a:r>
            <a:r>
              <a:rPr kumimoji="1" lang="ja-JP" altLang="en-US" dirty="0"/>
              <a:t>スライド変える</a:t>
            </a:r>
            <a:r>
              <a:rPr kumimoji="1" lang="en-US" altLang="ja-JP" dirty="0"/>
              <a:t>)</a:t>
            </a:r>
            <a:r>
              <a:rPr kumimoji="1" lang="ja-JP" altLang="en-US" dirty="0"/>
              <a:t>アプリケーションである「未病テック」をスマートフォンにインストールし，その端末を被験者に所持してもらい、実験期間中、継続的に計測しました。「未病テック」は健康増進を目的として作製された，歩行速度を計測するアプリケーション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アンケートの質問項目のカテゴリーは「疲労感，気分，感じている欲求」の３つとしました．なお回答は「とてもそう思う」から「とてもそう思わない」の</a:t>
            </a:r>
            <a:r>
              <a:rPr kumimoji="1" lang="en-US" altLang="ja-JP" dirty="0"/>
              <a:t>5</a:t>
            </a:r>
            <a:r>
              <a:rPr kumimoji="1" lang="ja-JP" altLang="en-US" dirty="0"/>
              <a:t>件法で取得しまし，</a:t>
            </a:r>
            <a:r>
              <a:rPr kumimoji="1" lang="en-US" altLang="ja-JP" dirty="0"/>
              <a:t>0~4</a:t>
            </a:r>
            <a:r>
              <a:rPr kumimoji="1" lang="ja-JP" altLang="en-US" dirty="0"/>
              <a:t>点の得点としました．</a:t>
            </a:r>
            <a:endParaRPr kumimoji="1" lang="en-US" altLang="ja-JP" dirty="0"/>
          </a:p>
          <a:p>
            <a:r>
              <a:rPr kumimoji="1" lang="ja-JP" altLang="en-US" dirty="0"/>
              <a:t>統計処理として</a:t>
            </a:r>
            <a:r>
              <a:rPr kumimoji="1" lang="en-US" altLang="ja-JP" dirty="0"/>
              <a:t>, </a:t>
            </a:r>
            <a:r>
              <a:rPr kumimoji="1" lang="ja-JP" altLang="en-US" dirty="0"/>
              <a:t>取得した平均歩行速度のデータ，とアンケートの得点データを</a:t>
            </a:r>
            <a:r>
              <a:rPr kumimoji="1" lang="en-US" altLang="ja-JP" dirty="0"/>
              <a:t>3</a:t>
            </a:r>
            <a:r>
              <a:rPr kumimoji="1" lang="ja-JP" altLang="en-US" dirty="0"/>
              <a:t>時間ごと，</a:t>
            </a:r>
            <a:r>
              <a:rPr kumimoji="1" lang="en-US" altLang="ja-JP" dirty="0"/>
              <a:t>5</a:t>
            </a:r>
            <a:r>
              <a:rPr kumimoji="1" lang="ja-JP" altLang="en-US" dirty="0" err="1"/>
              <a:t>つの</a:t>
            </a:r>
            <a:r>
              <a:rPr kumimoji="1" lang="ja-JP" altLang="en-US" dirty="0"/>
              <a:t>時間帯に分類しました．等分散性を確認できた場合，時間帯を主要因とした一元配置分散分析を実施し，主効果が確認された場合は多重比較検定を使用しました．また，ある時間帯における歩行速度と気分の得点の相関をもとめました．</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5</a:t>
            </a:fld>
            <a:endParaRPr kumimoji="1" lang="ja-JP" altLang="en-US"/>
          </a:p>
        </p:txBody>
      </p:sp>
    </p:spTree>
    <p:extLst>
      <p:ext uri="{BB962C8B-B14F-4D97-AF65-F5344CB8AC3E}">
        <p14:creationId xmlns:p14="http://schemas.microsoft.com/office/powerpoint/2010/main" val="1114851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歩行速度の日内変動を調べた結果です．</a:t>
            </a:r>
            <a:endParaRPr kumimoji="1" lang="en-US" altLang="ja-JP" dirty="0"/>
          </a:p>
          <a:p>
            <a:r>
              <a:rPr kumimoji="1" lang="ja-JP" altLang="en-US" dirty="0"/>
              <a:t>分析の結果，時間帯による主効果が有意に確認され，歩行速度は日内で一定ではなく変動しているということが明らかとなりました．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日内のどの時間帯に変化があるのか示したものがこちらのグラフです．横軸に時間帯，縦軸に歩行速度です．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9-12</a:t>
            </a:r>
            <a:r>
              <a:rPr kumimoji="1" lang="ja-JP" altLang="en-US" dirty="0"/>
              <a:t>時とその他の</a:t>
            </a:r>
            <a:r>
              <a:rPr kumimoji="1" lang="en-US" altLang="ja-JP" dirty="0"/>
              <a:t>4</a:t>
            </a:r>
            <a:r>
              <a:rPr kumimoji="1" lang="ja-JP" altLang="en-US" dirty="0" err="1"/>
              <a:t>つの</a:t>
            </a:r>
            <a:r>
              <a:rPr kumimoji="1" lang="ja-JP" altLang="en-US" dirty="0"/>
              <a:t>時間帯における歩行速度に有意差が確認されたため，</a:t>
            </a:r>
            <a:r>
              <a:rPr kumimoji="1" lang="en-US" altLang="ja-JP" dirty="0"/>
              <a:t>9-12</a:t>
            </a:r>
            <a:r>
              <a:rPr kumimoji="1" lang="ja-JP" altLang="en-US" dirty="0"/>
              <a:t>時の時間帯の歩行速度が速いことが明らかとなりました．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（グラフの直す．）</a:t>
            </a:r>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6</a:t>
            </a:fld>
            <a:endParaRPr kumimoji="1" lang="ja-JP" altLang="en-US"/>
          </a:p>
        </p:txBody>
      </p:sp>
    </p:spTree>
    <p:extLst>
      <p:ext uri="{BB962C8B-B14F-4D97-AF65-F5344CB8AC3E}">
        <p14:creationId xmlns:p14="http://schemas.microsoft.com/office/powerpoint/2010/main" val="112688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歩行速度と気分の関連について調査した結果です．（解像度！）</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各時間帯</a:t>
            </a:r>
            <a:r>
              <a:rPr kumimoji="1" lang="ja-JP" altLang="ja-JP" sz="1200" kern="1200" dirty="0">
                <a:solidFill>
                  <a:schemeClr val="tx1"/>
                </a:solidFill>
                <a:effectLst/>
                <a:latin typeface="+mn-lt"/>
                <a:ea typeface="+mn-ea"/>
                <a:cs typeface="+mn-cs"/>
              </a:rPr>
              <a:t>における平均歩行速度とアンケートの回答の平均得点の相関を求めた結果，「肉体的疲労感」，「傷ついている」</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「コーヒーを飲みたい」</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「睡眠欲求」について平均歩行速度と相関が有意にあると示さ</a:t>
            </a:r>
            <a:r>
              <a:rPr kumimoji="1" lang="ja-JP" altLang="en-US" sz="1200" kern="1200" dirty="0">
                <a:solidFill>
                  <a:schemeClr val="tx1"/>
                </a:solidFill>
                <a:effectLst/>
                <a:latin typeface="+mn-lt"/>
                <a:ea typeface="+mn-ea"/>
                <a:cs typeface="+mn-cs"/>
              </a:rPr>
              <a:t>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7</a:t>
            </a:fld>
            <a:endParaRPr kumimoji="1" lang="ja-JP" altLang="en-US"/>
          </a:p>
        </p:txBody>
      </p:sp>
    </p:spTree>
    <p:extLst>
      <p:ext uri="{BB962C8B-B14F-4D97-AF65-F5344CB8AC3E}">
        <p14:creationId xmlns:p14="http://schemas.microsoft.com/office/powerpoint/2010/main" val="148828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相関があった気分の項目について，日内変動を分析した結果，肉体的疲労感にのみ日内変動が確認されました．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具体的に肉体的疲労感がどの時間帯に変化があるのか示したグラフがこちらです．横軸に時間帯，縦軸に肉体的疲労のすくなさに関する得点です．（）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9-12</a:t>
            </a:r>
            <a:r>
              <a:rPr kumimoji="1" lang="ja-JP" altLang="en-US" dirty="0"/>
              <a:t>時とその他の</a:t>
            </a:r>
            <a:r>
              <a:rPr kumimoji="1" lang="en-US" altLang="ja-JP" dirty="0"/>
              <a:t>3</a:t>
            </a:r>
            <a:r>
              <a:rPr kumimoji="1" lang="ja-JP" altLang="en-US" dirty="0" err="1"/>
              <a:t>つの</a:t>
            </a:r>
            <a:r>
              <a:rPr kumimoji="1" lang="ja-JP" altLang="en-US" dirty="0"/>
              <a:t>時間帯における肉体的疲労感に有意差が確認されたため，</a:t>
            </a:r>
            <a:r>
              <a:rPr kumimoji="1" lang="en-US" altLang="ja-JP" dirty="0"/>
              <a:t>9-12</a:t>
            </a:r>
            <a:r>
              <a:rPr kumimoji="1" lang="ja-JP" altLang="en-US" dirty="0"/>
              <a:t>時の時間帯の肉体的疲労感が少ないことが明らかとなりました．</a:t>
            </a:r>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8</a:t>
            </a:fld>
            <a:endParaRPr kumimoji="1" lang="ja-JP" altLang="en-US"/>
          </a:p>
        </p:txBody>
      </p:sp>
    </p:spTree>
    <p:extLst>
      <p:ext uri="{BB962C8B-B14F-4D97-AF65-F5344CB8AC3E}">
        <p14:creationId xmlns:p14="http://schemas.microsoft.com/office/powerpoint/2010/main" val="3906219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結果を踏まえて．日常生活環境下で歩行速度の日内変動に影響を与える要因を，実験室で測定される歩行速度の特徴との比較を含めて考察しました．実験室環境下において日内の歩行速度の変動は，確認されておらず，疲労感や測定が行われた時刻にかかわらず常に一定であったと報告されています．</a:t>
            </a:r>
            <a:endParaRPr kumimoji="1" lang="en-US" altLang="ja-JP" dirty="0"/>
          </a:p>
          <a:p>
            <a:r>
              <a:rPr kumimoji="1" lang="ja-JP" altLang="en-US" dirty="0"/>
              <a:t>それに対して，日常生活環境下における歩行速度は本研究の結果から変動するということが明らかになりました．</a:t>
            </a:r>
            <a:endParaRPr kumimoji="1" lang="en-US" altLang="ja-JP" dirty="0"/>
          </a:p>
          <a:p>
            <a:r>
              <a:rPr kumimoji="1" lang="ja-JP" altLang="en-US" dirty="0"/>
              <a:t>その要因として，肉体的な疲労感の大きさと，目的を持った歩行であるかどうかの</a:t>
            </a:r>
            <a:r>
              <a:rPr kumimoji="1" lang="en-US" altLang="ja-JP" dirty="0"/>
              <a:t>2</a:t>
            </a:r>
            <a:r>
              <a:rPr kumimoji="1" lang="ja-JP" altLang="en-US" dirty="0"/>
              <a:t>つがあげられます．</a:t>
            </a:r>
            <a:endParaRPr kumimoji="1" lang="en-US" altLang="ja-JP" dirty="0"/>
          </a:p>
          <a:p>
            <a:r>
              <a:rPr kumimoji="1" lang="ja-JP" altLang="en-US" dirty="0"/>
              <a:t>１つめに，歩行速度の速さと肉体的疲労感の少なさに同様の日内変動の傾向が見られたことから肉体的疲労感が歩行速度の日内変動に関連している可能性が示唆されました．</a:t>
            </a:r>
            <a:endParaRPr kumimoji="1" lang="en-US" altLang="ja-JP" dirty="0"/>
          </a:p>
          <a:p>
            <a:r>
              <a:rPr kumimoji="1" lang="en-US" altLang="ja-JP" dirty="0"/>
              <a:t>2</a:t>
            </a:r>
            <a:r>
              <a:rPr kumimoji="1" lang="ja-JP" altLang="en-US" dirty="0"/>
              <a:t>つめに，今回大学生が研究対象であったため，歩行速度が有意に早かった</a:t>
            </a:r>
            <a:r>
              <a:rPr kumimoji="1" lang="en-US" altLang="ja-JP" dirty="0"/>
              <a:t>9-12</a:t>
            </a:r>
            <a:r>
              <a:rPr kumimoji="1" lang="ja-JP" altLang="en-US" dirty="0"/>
              <a:t>時の時間帯には被験者の</a:t>
            </a:r>
            <a:r>
              <a:rPr kumimoji="1" lang="en-US" altLang="ja-JP" dirty="0"/>
              <a:t>8</a:t>
            </a:r>
            <a:r>
              <a:rPr kumimoji="1" lang="ja-JP" altLang="en-US" dirty="0"/>
              <a:t>割が登校などの目的のある歩行を行なっていました．先行研究において報告されていることと整合する結果でした．</a:t>
            </a:r>
            <a:endParaRPr kumimoji="1" lang="en-US" altLang="ja-JP" dirty="0"/>
          </a:p>
          <a:p>
            <a:r>
              <a:rPr kumimoji="1" lang="ja-JP" altLang="en-US" dirty="0"/>
              <a:t>このことから</a:t>
            </a:r>
            <a:r>
              <a:rPr kumimoji="1" lang="en-US" altLang="ja-JP" dirty="0"/>
              <a:t>9-12</a:t>
            </a:r>
            <a:r>
              <a:rPr kumimoji="1" lang="ja-JP" altLang="en-US" dirty="0"/>
              <a:t>時の歩行速度が速いことに肉体的疲労感と，歩行の目的の有無が影響していることが示唆されました．</a:t>
            </a:r>
            <a:endParaRPr kumimoji="1" lang="en-US" altLang="ja-JP" dirty="0"/>
          </a:p>
        </p:txBody>
      </p:sp>
      <p:sp>
        <p:nvSpPr>
          <p:cNvPr id="4" name="スライド番号プレースホルダー 3"/>
          <p:cNvSpPr>
            <a:spLocks noGrp="1"/>
          </p:cNvSpPr>
          <p:nvPr>
            <p:ph type="sldNum" sz="quarter" idx="10"/>
          </p:nvPr>
        </p:nvSpPr>
        <p:spPr/>
        <p:txBody>
          <a:bodyPr/>
          <a:lstStyle/>
          <a:p>
            <a:fld id="{9AF5B887-7539-4E37-92C3-6B267FB7AA57}" type="slidenum">
              <a:rPr kumimoji="1" lang="ja-JP" altLang="en-US" smtClean="0"/>
              <a:t>9</a:t>
            </a:fld>
            <a:endParaRPr kumimoji="1" lang="ja-JP" altLang="en-US"/>
          </a:p>
        </p:txBody>
      </p:sp>
    </p:spTree>
    <p:extLst>
      <p:ext uri="{BB962C8B-B14F-4D97-AF65-F5344CB8AC3E}">
        <p14:creationId xmlns:p14="http://schemas.microsoft.com/office/powerpoint/2010/main" val="226508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S PGothic" panose="020B0600070205080204" pitchFamily="34" charset="-128"/>
                <a:ea typeface="MS PGothic" panose="020B0600070205080204"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S PGothic" panose="020B0600070205080204" pitchFamily="34" charset="-128"/>
                <a:ea typeface="MS PGothic" panose="020B060007020508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3820441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266121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70370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S PGothic" panose="020B0600070205080204" pitchFamily="34" charset="-128"/>
                <a:ea typeface="MS PGothic" panose="020B0600070205080204"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3674147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299327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389766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216902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170403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254875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33442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F92AA8D-C0DA-D140-AA0D-C70A1EC0E77F}" type="datetimeFigureOut">
              <a:rPr kumimoji="1" lang="ja-JP" altLang="en-US" smtClean="0"/>
              <a:t>2019/3/2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410812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2AA8D-C0DA-D140-AA0D-C70A1EC0E77F}" type="datetimeFigureOut">
              <a:rPr kumimoji="1" lang="ja-JP" altLang="en-US" smtClean="0"/>
              <a:t>2019/3/2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0122D-788D-B541-A2E8-980343D91236}" type="slidenum">
              <a:rPr kumimoji="1" lang="ja-JP" altLang="en-US" smtClean="0"/>
              <a:t>‹#›</a:t>
            </a:fld>
            <a:endParaRPr kumimoji="1" lang="ja-JP" altLang="en-US"/>
          </a:p>
        </p:txBody>
      </p:sp>
    </p:spTree>
    <p:extLst>
      <p:ext uri="{BB962C8B-B14F-4D97-AF65-F5344CB8AC3E}">
        <p14:creationId xmlns:p14="http://schemas.microsoft.com/office/powerpoint/2010/main" val="2009153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shiga-med.ac.jp/~koyama/stat/test.html#%E5%AF%BE%E5%BF%9C"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tmp"/><Relationship Id="rId4" Type="http://schemas.openxmlformats.org/officeDocument/2006/relationships/image" Target="../media/image14.tmp"/></Relationships>
</file>

<file path=ppt/slides/_rels/slide1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4016352"/>
            <a:ext cx="9144000" cy="1008112"/>
          </a:xfrm>
        </p:spPr>
        <p:txBody>
          <a:bodyPr>
            <a:noAutofit/>
          </a:bodyPr>
          <a:lstStyle/>
          <a:p>
            <a:pPr>
              <a:lnSpc>
                <a:spcPts val="4000"/>
              </a:lnSpc>
            </a:pPr>
            <a:r>
              <a:rPr lang="ja-JP" altLang="en-US" sz="3600">
                <a:latin typeface="MS PGothic" panose="020B0600070205080204" pitchFamily="34" charset="-128"/>
                <a:ea typeface="MS PGothic" panose="020B0600070205080204" pitchFamily="34" charset="-128"/>
              </a:rPr>
              <a:t>日本人若年層の</a:t>
            </a:r>
            <a:br>
              <a:rPr lang="en-US" altLang="ja-JP" sz="3600" dirty="0">
                <a:latin typeface="MS PGothic" panose="020B0600070205080204" pitchFamily="34" charset="-128"/>
                <a:ea typeface="MS PGothic" panose="020B0600070205080204" pitchFamily="34" charset="-128"/>
              </a:rPr>
            </a:br>
            <a:r>
              <a:rPr lang="ja-JP" altLang="en-US" sz="3600">
                <a:latin typeface="MS PGothic" panose="020B0600070205080204" pitchFamily="34" charset="-128"/>
                <a:ea typeface="MS PGothic" panose="020B0600070205080204" pitchFamily="34" charset="-128"/>
              </a:rPr>
              <a:t>日常</a:t>
            </a:r>
            <a:r>
              <a:rPr lang="ja-JP" altLang="en-US" sz="3600" dirty="0">
                <a:latin typeface="MS PGothic" panose="020B0600070205080204" pitchFamily="34" charset="-128"/>
                <a:ea typeface="MS PGothic" panose="020B0600070205080204" pitchFamily="34" charset="-128"/>
              </a:rPr>
              <a:t>歩行速度</a:t>
            </a:r>
            <a:r>
              <a:rPr lang="ja-JP" altLang="en-US" sz="3600">
                <a:latin typeface="MS PGothic" panose="020B0600070205080204" pitchFamily="34" charset="-128"/>
                <a:ea typeface="MS PGothic" panose="020B0600070205080204" pitchFamily="34" charset="-128"/>
              </a:rPr>
              <a:t>の時間帯による変化</a:t>
            </a:r>
            <a:br>
              <a:rPr lang="en-US" altLang="ja-JP" sz="3600" dirty="0">
                <a:latin typeface="MS PGothic" panose="020B0600070205080204" pitchFamily="34" charset="-128"/>
                <a:ea typeface="MS PGothic" panose="020B0600070205080204" pitchFamily="34" charset="-128"/>
              </a:rPr>
            </a:br>
            <a:r>
              <a:rPr lang="en-US" altLang="ja-JP" sz="2000" dirty="0">
                <a:latin typeface="MS PGothic" panose="020B0600070205080204" pitchFamily="34" charset="-128"/>
                <a:ea typeface="MS PGothic" panose="020B0600070205080204" pitchFamily="34" charset="-128"/>
              </a:rPr>
              <a:t>Effect of Time-of-day on Daily Walking Speed in Japanese Young Adults</a:t>
            </a:r>
            <a:r>
              <a:rPr lang="ja-JP" altLang="ja-JP" sz="2000" dirty="0">
                <a:latin typeface="MS PGothic" panose="020B0600070205080204" pitchFamily="34" charset="-128"/>
                <a:ea typeface="MS PGothic" panose="020B0600070205080204" pitchFamily="34" charset="-128"/>
              </a:rPr>
              <a:t> </a:t>
            </a:r>
            <a:br>
              <a:rPr lang="ja-JP" altLang="en-US" sz="4000" dirty="0">
                <a:latin typeface="MS PGothic" panose="020B0600070205080204" pitchFamily="34" charset="-128"/>
                <a:ea typeface="MS PGothic" panose="020B0600070205080204" pitchFamily="34" charset="-128"/>
              </a:rPr>
            </a:br>
            <a:br>
              <a:rPr lang="en-US" altLang="ja-JP" sz="3200" dirty="0">
                <a:latin typeface="MS PGothic" panose="020B0600070205080204" pitchFamily="34" charset="-128"/>
                <a:ea typeface="MS PGothic" panose="020B0600070205080204" pitchFamily="34" charset="-128"/>
              </a:rPr>
            </a:br>
            <a:endParaRPr lang="ja-JP" altLang="en-US" sz="4000" dirty="0">
              <a:latin typeface="MS PGothic" panose="020B0600070205080204" pitchFamily="34" charset="-128"/>
              <a:ea typeface="MS PGothic" panose="020B0600070205080204" pitchFamily="34" charset="-128"/>
            </a:endParaRPr>
          </a:p>
        </p:txBody>
      </p:sp>
      <p:sp>
        <p:nvSpPr>
          <p:cNvPr id="4" name="正方形/長方形 3"/>
          <p:cNvSpPr/>
          <p:nvPr/>
        </p:nvSpPr>
        <p:spPr>
          <a:xfrm>
            <a:off x="1" y="0"/>
            <a:ext cx="9144001" cy="360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ln>
                  <a:solidFill>
                    <a:schemeClr val="bg1"/>
                  </a:solidFill>
                </a:ln>
                <a:solidFill>
                  <a:schemeClr val="bg1"/>
                </a:solidFill>
                <a:latin typeface="MS PGothic" panose="020B0600070205080204" pitchFamily="34" charset="-128"/>
                <a:ea typeface="MS PGothic" panose="020B0600070205080204" pitchFamily="34" charset="-128"/>
              </a:rPr>
              <a:t>平成</a:t>
            </a:r>
            <a:r>
              <a:rPr lang="en-US" altLang="ja-JP" sz="2400" dirty="0">
                <a:ln>
                  <a:solidFill>
                    <a:schemeClr val="bg1"/>
                  </a:solidFill>
                </a:ln>
                <a:solidFill>
                  <a:schemeClr val="bg1"/>
                </a:solidFill>
                <a:latin typeface="MS PGothic" panose="020B0600070205080204" pitchFamily="34" charset="-128"/>
                <a:ea typeface="MS PGothic" panose="020B0600070205080204" pitchFamily="34" charset="-128"/>
              </a:rPr>
              <a:t>30</a:t>
            </a:r>
            <a:r>
              <a:rPr lang="ja-JP" altLang="en-US" sz="2400" dirty="0">
                <a:ln>
                  <a:solidFill>
                    <a:schemeClr val="bg1"/>
                  </a:solidFill>
                </a:ln>
                <a:solidFill>
                  <a:schemeClr val="bg1"/>
                </a:solidFill>
                <a:latin typeface="MS PGothic" panose="020B0600070205080204" pitchFamily="34" charset="-128"/>
                <a:ea typeface="MS PGothic" panose="020B0600070205080204" pitchFamily="34" charset="-128"/>
              </a:rPr>
              <a:t>年度卒業論文発表会　</a:t>
            </a:r>
            <a:r>
              <a:rPr lang="ja-JP" altLang="en-US" dirty="0">
                <a:ln>
                  <a:solidFill>
                    <a:schemeClr val="bg1"/>
                  </a:solidFill>
                </a:ln>
                <a:solidFill>
                  <a:schemeClr val="bg1"/>
                </a:solidFill>
                <a:latin typeface="MS PGothic" panose="020B0600070205080204" pitchFamily="34" charset="-128"/>
                <a:ea typeface="MS PGothic" panose="020B0600070205080204" pitchFamily="34" charset="-128"/>
              </a:rPr>
              <a:t>　</a:t>
            </a:r>
          </a:p>
        </p:txBody>
      </p:sp>
      <p:cxnSp>
        <p:nvCxnSpPr>
          <p:cNvPr id="7" name="直線コネクタ 6"/>
          <p:cNvCxnSpPr/>
          <p:nvPr/>
        </p:nvCxnSpPr>
        <p:spPr>
          <a:xfrm>
            <a:off x="353" y="404664"/>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サブタイトル 2"/>
          <p:cNvSpPr txBox="1">
            <a:spLocks/>
          </p:cNvSpPr>
          <p:nvPr/>
        </p:nvSpPr>
        <p:spPr>
          <a:xfrm>
            <a:off x="1313337" y="4544023"/>
            <a:ext cx="6400800" cy="175260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r>
              <a:rPr lang="ja-JP" altLang="en-US" sz="2400" dirty="0">
                <a:latin typeface="MS PGothic" panose="020B0600070205080204" pitchFamily="34" charset="-128"/>
                <a:ea typeface="MS PGothic" panose="020B0600070205080204" pitchFamily="34" charset="-128"/>
              </a:rPr>
              <a:t>お茶の水女子大学</a:t>
            </a:r>
            <a:endParaRPr lang="en-US" altLang="ja-JP" sz="2400" dirty="0">
              <a:latin typeface="MS PGothic" panose="020B0600070205080204" pitchFamily="34" charset="-128"/>
              <a:ea typeface="MS PGothic" panose="020B0600070205080204" pitchFamily="34" charset="-128"/>
            </a:endParaRPr>
          </a:p>
          <a:p>
            <a:r>
              <a:rPr lang="ja-JP" altLang="en-US" sz="2400" dirty="0">
                <a:latin typeface="MS PGothic" panose="020B0600070205080204" pitchFamily="34" charset="-128"/>
                <a:ea typeface="MS PGothic" panose="020B0600070205080204" pitchFamily="34" charset="-128"/>
              </a:rPr>
              <a:t>生活科学部　人間・環境科学科</a:t>
            </a:r>
            <a:endParaRPr lang="en-US" altLang="ja-JP" sz="2400" dirty="0">
              <a:latin typeface="MS PGothic" panose="020B0600070205080204" pitchFamily="34" charset="-128"/>
              <a:ea typeface="MS PGothic" panose="020B0600070205080204" pitchFamily="34" charset="-128"/>
            </a:endParaRPr>
          </a:p>
          <a:p>
            <a:r>
              <a:rPr lang="ja-JP" altLang="en-US" sz="2400" dirty="0">
                <a:latin typeface="MS PGothic" panose="020B0600070205080204" pitchFamily="34" charset="-128"/>
                <a:ea typeface="MS PGothic" panose="020B0600070205080204" pitchFamily="34" charset="-128"/>
              </a:rPr>
              <a:t>近藤研究室　</a:t>
            </a:r>
            <a:r>
              <a:rPr lang="en-US" altLang="ja-JP" sz="2400" dirty="0">
                <a:latin typeface="MS PGothic" panose="020B0600070205080204" pitchFamily="34" charset="-128"/>
                <a:ea typeface="MS PGothic" panose="020B0600070205080204" pitchFamily="34" charset="-128"/>
              </a:rPr>
              <a:t>1530218 </a:t>
            </a:r>
            <a:r>
              <a:rPr lang="ja-JP" altLang="en-US" sz="2400" dirty="0">
                <a:latin typeface="MS PGothic" panose="020B0600070205080204" pitchFamily="34" charset="-128"/>
                <a:ea typeface="MS PGothic" panose="020B0600070205080204" pitchFamily="34" charset="-128"/>
              </a:rPr>
              <a:t>前山陽南</a:t>
            </a:r>
            <a:endParaRPr lang="en-US" altLang="ja-JP" sz="2400" dirty="0">
              <a:latin typeface="MS PGothic" panose="020B0600070205080204" pitchFamily="34" charset="-128"/>
              <a:ea typeface="MS PGothic" panose="020B0600070205080204" pitchFamily="34" charset="-128"/>
            </a:endParaRPr>
          </a:p>
        </p:txBody>
      </p:sp>
      <p:sp>
        <p:nvSpPr>
          <p:cNvPr id="6" name="正方形/長方形 5">
            <a:extLst>
              <a:ext uri="{FF2B5EF4-FFF2-40B4-BE49-F238E27FC236}">
                <a16:creationId xmlns:a16="http://schemas.microsoft.com/office/drawing/2014/main" id="{2A843E2D-2964-3546-8D3F-F72807D4189F}"/>
              </a:ext>
            </a:extLst>
          </p:cNvPr>
          <p:cNvSpPr/>
          <p:nvPr/>
        </p:nvSpPr>
        <p:spPr>
          <a:xfrm>
            <a:off x="1" y="6666927"/>
            <a:ext cx="9144001" cy="6125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8" name="直線コネクタ 7">
            <a:extLst>
              <a:ext uri="{FF2B5EF4-FFF2-40B4-BE49-F238E27FC236}">
                <a16:creationId xmlns:a16="http://schemas.microsoft.com/office/drawing/2014/main" id="{03577BAC-1806-4544-A0E6-E7EB9CD52059}"/>
              </a:ext>
            </a:extLst>
          </p:cNvPr>
          <p:cNvCxnSpPr/>
          <p:nvPr/>
        </p:nvCxnSpPr>
        <p:spPr>
          <a:xfrm>
            <a:off x="353" y="6769415"/>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699016"/>
      </p:ext>
    </p:extLst>
  </p:cSld>
  <p:clrMapOvr>
    <a:masterClrMapping/>
  </p:clrMapOvr>
  <mc:AlternateContent xmlns:mc="http://schemas.openxmlformats.org/markup-compatibility/2006" xmlns:p14="http://schemas.microsoft.com/office/powerpoint/2010/main">
    <mc:Choice Requires="p14">
      <p:transition spd="slow" p14:dur="2000" advTm="18398"/>
    </mc:Choice>
    <mc:Fallback xmlns="">
      <p:transition spd="slow" advTm="183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C6D5540-0C32-E143-AA83-9DB83BBAD321}"/>
              </a:ext>
            </a:extLst>
          </p:cNvPr>
          <p:cNvGrpSpPr/>
          <p:nvPr/>
        </p:nvGrpSpPr>
        <p:grpSpPr>
          <a:xfrm flipH="1">
            <a:off x="318655" y="3495153"/>
            <a:ext cx="1765114" cy="2858202"/>
            <a:chOff x="6326481" y="1240708"/>
            <a:chExt cx="1695704" cy="3143374"/>
          </a:xfrm>
        </p:grpSpPr>
        <p:pic>
          <p:nvPicPr>
            <p:cNvPr id="10" name="図 9">
              <a:extLst>
                <a:ext uri="{FF2B5EF4-FFF2-40B4-BE49-F238E27FC236}">
                  <a16:creationId xmlns:a16="http://schemas.microsoft.com/office/drawing/2014/main" id="{2BAEF8E2-FEE3-144A-98B0-2F726193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91" y="1240708"/>
              <a:ext cx="1684194" cy="3143374"/>
            </a:xfrm>
            <a:prstGeom prst="rect">
              <a:avLst/>
            </a:prstGeom>
          </p:spPr>
        </p:pic>
        <p:sp>
          <p:nvSpPr>
            <p:cNvPr id="12" name="正方形/長方形 11">
              <a:extLst>
                <a:ext uri="{FF2B5EF4-FFF2-40B4-BE49-F238E27FC236}">
                  <a16:creationId xmlns:a16="http://schemas.microsoft.com/office/drawing/2014/main" id="{BAC80D89-241E-DD4D-9753-668A3F1C9858}"/>
                </a:ext>
              </a:extLst>
            </p:cNvPr>
            <p:cNvSpPr/>
            <p:nvPr/>
          </p:nvSpPr>
          <p:spPr>
            <a:xfrm>
              <a:off x="6326481" y="1240708"/>
              <a:ext cx="45719" cy="3143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grpSp>
      <p:sp>
        <p:nvSpPr>
          <p:cNvPr id="6" name="正方形/長方形 5">
            <a:extLst>
              <a:ext uri="{FF2B5EF4-FFF2-40B4-BE49-F238E27FC236}">
                <a16:creationId xmlns:a16="http://schemas.microsoft.com/office/drawing/2014/main" id="{EFFB7F6F-43B8-1C4F-A3E6-D18FAA26FCEB}"/>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7" name="直線コネクタ 6">
            <a:extLst>
              <a:ext uri="{FF2B5EF4-FFF2-40B4-BE49-F238E27FC236}">
                <a16:creationId xmlns:a16="http://schemas.microsoft.com/office/drawing/2014/main" id="{81FB346B-DC04-964A-8FBB-B91355119BBD}"/>
              </a:ext>
            </a:extLst>
          </p:cNvPr>
          <p:cNvCxnSpPr/>
          <p:nvPr/>
        </p:nvCxnSpPr>
        <p:spPr>
          <a:xfrm>
            <a:off x="-1" y="440522"/>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AF18606-7021-6647-8D72-5324F51E60C4}"/>
              </a:ext>
            </a:extLst>
          </p:cNvPr>
          <p:cNvSpPr txBox="1"/>
          <p:nvPr/>
        </p:nvSpPr>
        <p:spPr>
          <a:xfrm>
            <a:off x="-41426" y="-82795"/>
            <a:ext cx="6336704" cy="523220"/>
          </a:xfrm>
          <a:prstGeom prst="rect">
            <a:avLst/>
          </a:prstGeom>
          <a:noFill/>
        </p:spPr>
        <p:txBody>
          <a:bodyPr wrap="square" rtlCol="0">
            <a:spAutoFit/>
          </a:bodyPr>
          <a:lstStyle/>
          <a:p>
            <a:r>
              <a:rPr kumimoji="1" lang="ja-JP" altLang="en-US" sz="2800">
                <a:solidFill>
                  <a:schemeClr val="bg1"/>
                </a:solidFill>
                <a:latin typeface="MS PGothic" panose="020B0600070205080204" pitchFamily="34" charset="-128"/>
                <a:ea typeface="MS PGothic" panose="020B0600070205080204" pitchFamily="34" charset="-128"/>
                <a:cs typeface="Arial" panose="020B0604020202020204" pitchFamily="34" charset="0"/>
              </a:rPr>
              <a:t>まとめ</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5" name="テキスト ボックス 4">
            <a:extLst>
              <a:ext uri="{FF2B5EF4-FFF2-40B4-BE49-F238E27FC236}">
                <a16:creationId xmlns:a16="http://schemas.microsoft.com/office/drawing/2014/main" id="{A5BA8DA9-FD51-9441-82AC-9A66FF7617A1}"/>
              </a:ext>
            </a:extLst>
          </p:cNvPr>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9</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11" name="テキスト ボックス 10">
            <a:extLst>
              <a:ext uri="{FF2B5EF4-FFF2-40B4-BE49-F238E27FC236}">
                <a16:creationId xmlns:a16="http://schemas.microsoft.com/office/drawing/2014/main" id="{C237DCCA-DD98-F04F-8B3D-0485EE388603}"/>
              </a:ext>
            </a:extLst>
          </p:cNvPr>
          <p:cNvSpPr txBox="1"/>
          <p:nvPr/>
        </p:nvSpPr>
        <p:spPr>
          <a:xfrm>
            <a:off x="1492793" y="4058954"/>
            <a:ext cx="7401879" cy="1532151"/>
          </a:xfrm>
          <a:prstGeom prst="rect">
            <a:avLst/>
          </a:prstGeom>
          <a:noFill/>
        </p:spPr>
        <p:txBody>
          <a:bodyPr wrap="square" rtlCol="0">
            <a:spAutoFit/>
          </a:bodyPr>
          <a:lstStyle/>
          <a:p>
            <a:pPr algn="ctr">
              <a:lnSpc>
                <a:spcPct val="150000"/>
              </a:lnSpc>
            </a:pPr>
            <a:r>
              <a:rPr kumimoji="1" lang="ja-JP" altLang="en-US" sz="3200" dirty="0">
                <a:solidFill>
                  <a:srgbClr val="FF0000"/>
                </a:solidFill>
                <a:latin typeface="MS PGothic" panose="020B0600070205080204" pitchFamily="34" charset="-128"/>
                <a:ea typeface="MS PGothic" panose="020B0600070205080204" pitchFamily="34" charset="-128"/>
              </a:rPr>
              <a:t>日常生活環境下</a:t>
            </a:r>
            <a:r>
              <a:rPr kumimoji="1" lang="ja-JP" altLang="en-US" sz="3200" dirty="0">
                <a:latin typeface="MS PGothic" panose="020B0600070205080204" pitchFamily="34" charset="-128"/>
                <a:ea typeface="MS PGothic" panose="020B0600070205080204" pitchFamily="34" charset="-128"/>
              </a:rPr>
              <a:t>の人の行動特性を知る</a:t>
            </a:r>
            <a:endParaRPr kumimoji="1" lang="en-US" altLang="ja-JP" sz="3200" dirty="0">
              <a:latin typeface="MS PGothic" panose="020B0600070205080204" pitchFamily="34" charset="-128"/>
              <a:ea typeface="MS PGothic" panose="020B0600070205080204" pitchFamily="34" charset="-128"/>
            </a:endParaRPr>
          </a:p>
          <a:p>
            <a:pPr algn="ctr">
              <a:lnSpc>
                <a:spcPct val="150000"/>
              </a:lnSpc>
            </a:pPr>
            <a:r>
              <a:rPr lang="ja-JP" altLang="en-US" sz="3600" dirty="0">
                <a:latin typeface="MS PGothic" panose="020B0600070205080204" pitchFamily="34" charset="-128"/>
                <a:ea typeface="MS PGothic" panose="020B0600070205080204" pitchFamily="34" charset="-128"/>
              </a:rPr>
              <a:t>健康増進に貢献</a:t>
            </a:r>
            <a:endParaRPr kumimoji="1" lang="ja-JP" altLang="en-US" sz="3600" dirty="0">
              <a:latin typeface="MS PGothic" panose="020B0600070205080204" pitchFamily="34" charset="-128"/>
              <a:ea typeface="MS PGothic" panose="020B0600070205080204" pitchFamily="34" charset="-128"/>
            </a:endParaRPr>
          </a:p>
        </p:txBody>
      </p:sp>
      <p:sp>
        <p:nvSpPr>
          <p:cNvPr id="14" name="正方形/長方形 13">
            <a:extLst>
              <a:ext uri="{FF2B5EF4-FFF2-40B4-BE49-F238E27FC236}">
                <a16:creationId xmlns:a16="http://schemas.microsoft.com/office/drawing/2014/main" id="{12FE1A14-5EE7-0941-A0C5-F00D501BDF39}"/>
              </a:ext>
            </a:extLst>
          </p:cNvPr>
          <p:cNvSpPr/>
          <p:nvPr/>
        </p:nvSpPr>
        <p:spPr>
          <a:xfrm>
            <a:off x="599746" y="886772"/>
            <a:ext cx="8076913" cy="2677656"/>
          </a:xfrm>
          <a:prstGeom prst="rect">
            <a:avLst/>
          </a:prstGeom>
        </p:spPr>
        <p:txBody>
          <a:bodyPr wrap="square">
            <a:spAutoFit/>
          </a:bodyPr>
          <a:lstStyle/>
          <a:p>
            <a:pPr marL="457200" indent="-457200">
              <a:lnSpc>
                <a:spcPct val="150000"/>
              </a:lnSpc>
              <a:buClr>
                <a:schemeClr val="tx1"/>
              </a:buClr>
              <a:buFont typeface="+mj-lt"/>
              <a:buAutoNum type="arabicPeriod"/>
            </a:pPr>
            <a:r>
              <a:rPr lang="ja-JP" altLang="en-US" sz="2800" dirty="0">
                <a:latin typeface="MS PGothic" panose="020B0600070205080204" pitchFamily="34" charset="-128"/>
                <a:ea typeface="MS PGothic" panose="020B0600070205080204" pitchFamily="34" charset="-128"/>
              </a:rPr>
              <a:t>日常生活環境下の歩行速度は</a:t>
            </a:r>
            <a:r>
              <a:rPr lang="en-US" altLang="ja-JP" sz="2800" dirty="0">
                <a:latin typeface="MS PGothic" panose="020B0600070205080204" pitchFamily="34" charset="-128"/>
                <a:ea typeface="MS PGothic" panose="020B0600070205080204" pitchFamily="34" charset="-128"/>
              </a:rPr>
              <a:t>9-12</a:t>
            </a:r>
            <a:r>
              <a:rPr lang="ja-JP" altLang="en-US" sz="2800">
                <a:latin typeface="MS PGothic" panose="020B0600070205080204" pitchFamily="34" charset="-128"/>
                <a:ea typeface="MS PGothic" panose="020B0600070205080204" pitchFamily="34" charset="-128"/>
              </a:rPr>
              <a:t>時の時間帯</a:t>
            </a:r>
            <a:r>
              <a:rPr lang="ja-JP" altLang="en-US" sz="2800" dirty="0">
                <a:latin typeface="MS PGothic" panose="020B0600070205080204" pitchFamily="34" charset="-128"/>
                <a:ea typeface="MS PGothic" panose="020B0600070205080204" pitchFamily="34" charset="-128"/>
              </a:rPr>
              <a:t>に速い</a:t>
            </a:r>
            <a:endParaRPr lang="en-US" altLang="ja-JP" sz="2800" dirty="0">
              <a:latin typeface="MS PGothic" panose="020B0600070205080204" pitchFamily="34" charset="-128"/>
              <a:ea typeface="MS PGothic" panose="020B0600070205080204" pitchFamily="34" charset="-128"/>
            </a:endParaRPr>
          </a:p>
          <a:p>
            <a:pPr marL="457200" indent="-457200">
              <a:lnSpc>
                <a:spcPct val="150000"/>
              </a:lnSpc>
              <a:buClr>
                <a:schemeClr val="tx1"/>
              </a:buClr>
              <a:buFont typeface="+mj-lt"/>
              <a:buAutoNum type="arabicPeriod"/>
            </a:pPr>
            <a:r>
              <a:rPr lang="ja-JP" altLang="en-US" sz="2800" dirty="0">
                <a:latin typeface="MS PGothic" panose="020B0600070205080204" pitchFamily="34" charset="-128"/>
                <a:ea typeface="MS PGothic" panose="020B0600070205080204" pitchFamily="34" charset="-128"/>
              </a:rPr>
              <a:t>肉体的疲労感，歩行目的の有無が日常生活環境下の歩行速度を変化させる要因である可能性あり</a:t>
            </a:r>
          </a:p>
        </p:txBody>
      </p:sp>
      <p:sp>
        <p:nvSpPr>
          <p:cNvPr id="18" name="右矢印 17">
            <a:extLst>
              <a:ext uri="{FF2B5EF4-FFF2-40B4-BE49-F238E27FC236}">
                <a16:creationId xmlns:a16="http://schemas.microsoft.com/office/drawing/2014/main" id="{1832096C-2BCA-A248-B7FA-F7777B4A2CFB}"/>
              </a:ext>
            </a:extLst>
          </p:cNvPr>
          <p:cNvSpPr/>
          <p:nvPr/>
        </p:nvSpPr>
        <p:spPr>
          <a:xfrm>
            <a:off x="2984131" y="5142101"/>
            <a:ext cx="536071" cy="334024"/>
          </a:xfrm>
          <a:prstGeom prst="rightArrow">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4905851"/>
      </p:ext>
    </p:extLst>
  </p:cSld>
  <p:clrMapOvr>
    <a:masterClrMapping/>
  </p:clrMapOvr>
  <mc:AlternateContent xmlns:mc="http://schemas.openxmlformats.org/markup-compatibility/2006" xmlns:p14="http://schemas.microsoft.com/office/powerpoint/2010/main">
    <mc:Choice Requires="p14">
      <p:transition spd="slow" p14:dur="2000" advTm="50847"/>
    </mc:Choice>
    <mc:Fallback xmlns="">
      <p:transition spd="slow" advTm="5084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1">
            <a:extLst>
              <a:ext uri="{FF2B5EF4-FFF2-40B4-BE49-F238E27FC236}">
                <a16:creationId xmlns:a16="http://schemas.microsoft.com/office/drawing/2014/main" id="{4D8BF5BB-2B42-FD4D-9F70-5F86D125921A}"/>
              </a:ext>
            </a:extLst>
          </p:cNvPr>
          <p:cNvSpPr>
            <a:spLocks noChangeArrowheads="1"/>
          </p:cNvSpPr>
          <p:nvPr/>
        </p:nvSpPr>
        <p:spPr bwMode="auto">
          <a:xfrm>
            <a:off x="-121714" y="2529471"/>
            <a:ext cx="937613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None/>
            </a:pPr>
            <a:r>
              <a:rPr lang="ja-JP" altLang="en-US" sz="3500">
                <a:latin typeface="MS PGothic" panose="020B0600070205080204" pitchFamily="34" charset="-128"/>
                <a:ea typeface="MS PGothic" panose="020B0600070205080204" pitchFamily="34" charset="-128"/>
                <a:cs typeface="Arial" panose="020B0604020202020204" pitchFamily="34" charset="0"/>
              </a:rPr>
              <a:t>ご清聴ありがとうございました</a:t>
            </a:r>
            <a:r>
              <a:rPr lang="ja-JP" altLang="en-US" sz="3500">
                <a:latin typeface="+mn-lt"/>
                <a:ea typeface="+mj-ea"/>
                <a:cs typeface="Arial" panose="020B0604020202020204" pitchFamily="34" charset="0"/>
              </a:rPr>
              <a:t>．</a:t>
            </a:r>
            <a:endParaRPr lang="en-US" altLang="ja-JP" sz="3500" dirty="0">
              <a:latin typeface="+mn-lt"/>
              <a:ea typeface="+mj-ea"/>
              <a:cs typeface="Arial" panose="020B0604020202020204" pitchFamily="34" charset="0"/>
            </a:endParaRPr>
          </a:p>
        </p:txBody>
      </p:sp>
      <p:sp>
        <p:nvSpPr>
          <p:cNvPr id="12" name="正方形/長方形 11">
            <a:extLst>
              <a:ext uri="{FF2B5EF4-FFF2-40B4-BE49-F238E27FC236}">
                <a16:creationId xmlns:a16="http://schemas.microsoft.com/office/drawing/2014/main" id="{385AA5B5-6325-5D45-9709-6BB6EC9E00F7}"/>
              </a:ext>
            </a:extLst>
          </p:cNvPr>
          <p:cNvSpPr/>
          <p:nvPr/>
        </p:nvSpPr>
        <p:spPr>
          <a:xfrm>
            <a:off x="-1" y="74215"/>
            <a:ext cx="9144001" cy="6125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13" name="直線コネクタ 12">
            <a:extLst>
              <a:ext uri="{FF2B5EF4-FFF2-40B4-BE49-F238E27FC236}">
                <a16:creationId xmlns:a16="http://schemas.microsoft.com/office/drawing/2014/main" id="{E3D43A19-477A-FD46-B289-FFB9AC2A2567}"/>
              </a:ext>
            </a:extLst>
          </p:cNvPr>
          <p:cNvCxnSpPr/>
          <p:nvPr/>
        </p:nvCxnSpPr>
        <p:spPr>
          <a:xfrm>
            <a:off x="351" y="176703"/>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BCACF5B-6D85-544E-90F1-664BFA5F1E4B}"/>
              </a:ext>
            </a:extLst>
          </p:cNvPr>
          <p:cNvSpPr txBox="1"/>
          <p:nvPr/>
        </p:nvSpPr>
        <p:spPr>
          <a:xfrm>
            <a:off x="3448097" y="4161278"/>
            <a:ext cx="2236510" cy="1077218"/>
          </a:xfrm>
          <a:prstGeom prst="rect">
            <a:avLst/>
          </a:prstGeom>
          <a:noFill/>
        </p:spPr>
        <p:txBody>
          <a:bodyPr wrap="none" rtlCol="0">
            <a:spAutoFit/>
          </a:bodyPr>
          <a:lstStyle/>
          <a:p>
            <a:pPr algn="ctr"/>
            <a:r>
              <a:rPr lang="ja-JP" altLang="en-US" sz="3200">
                <a:solidFill>
                  <a:prstClr val="black"/>
                </a:solidFill>
                <a:latin typeface="MS PGothic" panose="020B0600070205080204" pitchFamily="34" charset="-128"/>
                <a:ea typeface="MS PGothic" panose="020B0600070205080204" pitchFamily="34" charset="-128"/>
              </a:rPr>
              <a:t>近藤研究室</a:t>
            </a:r>
            <a:endParaRPr lang="en-US" altLang="ja-JP" sz="3200" dirty="0">
              <a:solidFill>
                <a:prstClr val="black"/>
              </a:solidFill>
              <a:latin typeface="MS PGothic" panose="020B0600070205080204" pitchFamily="34" charset="-128"/>
              <a:ea typeface="MS PGothic" panose="020B0600070205080204" pitchFamily="34" charset="-128"/>
            </a:endParaRPr>
          </a:p>
          <a:p>
            <a:pPr algn="ctr"/>
            <a:r>
              <a:rPr lang="ja-JP" altLang="en-US" sz="3200">
                <a:solidFill>
                  <a:prstClr val="black"/>
                </a:solidFill>
                <a:latin typeface="MS PGothic" panose="020B0600070205080204" pitchFamily="34" charset="-128"/>
                <a:ea typeface="MS PGothic" panose="020B0600070205080204" pitchFamily="34" charset="-128"/>
              </a:rPr>
              <a:t>前山陽南</a:t>
            </a:r>
            <a:endParaRPr lang="en-US" altLang="ja-JP" sz="3200" dirty="0">
              <a:solidFill>
                <a:prstClr val="black"/>
              </a:solidFill>
              <a:latin typeface="MS PGothic" panose="020B0600070205080204" pitchFamily="34" charset="-128"/>
              <a:ea typeface="MS PGothic" panose="020B0600070205080204" pitchFamily="34" charset="-128"/>
            </a:endParaRPr>
          </a:p>
        </p:txBody>
      </p:sp>
      <p:sp>
        <p:nvSpPr>
          <p:cNvPr id="15" name="正方形/長方形 14">
            <a:extLst>
              <a:ext uri="{FF2B5EF4-FFF2-40B4-BE49-F238E27FC236}">
                <a16:creationId xmlns:a16="http://schemas.microsoft.com/office/drawing/2014/main" id="{D17395F5-9D44-1E48-8BE4-6E76C8E4D561}"/>
              </a:ext>
            </a:extLst>
          </p:cNvPr>
          <p:cNvSpPr/>
          <p:nvPr/>
        </p:nvSpPr>
        <p:spPr>
          <a:xfrm>
            <a:off x="-5647" y="6672576"/>
            <a:ext cx="9144001" cy="6125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16" name="直線コネクタ 15">
            <a:extLst>
              <a:ext uri="{FF2B5EF4-FFF2-40B4-BE49-F238E27FC236}">
                <a16:creationId xmlns:a16="http://schemas.microsoft.com/office/drawing/2014/main" id="{9F70CC42-9504-144B-A197-C163CBD4783A}"/>
              </a:ext>
            </a:extLst>
          </p:cNvPr>
          <p:cNvCxnSpPr/>
          <p:nvPr/>
        </p:nvCxnSpPr>
        <p:spPr>
          <a:xfrm>
            <a:off x="-5295" y="6775064"/>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71525"/>
      </p:ext>
    </p:extLst>
  </p:cSld>
  <p:clrMapOvr>
    <a:masterClrMapping/>
  </p:clrMapOvr>
  <mc:AlternateContent xmlns:mc="http://schemas.openxmlformats.org/markup-compatibility/2006" xmlns:p14="http://schemas.microsoft.com/office/powerpoint/2010/main">
    <mc:Choice Requires="p14">
      <p:transition spd="slow" p14:dur="2000" advTm="6033"/>
    </mc:Choice>
    <mc:Fallback xmlns="">
      <p:transition spd="slow" advTm="6033"/>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テキスト ボックス 1"/>
          <p:cNvSpPr txBox="1"/>
          <p:nvPr/>
        </p:nvSpPr>
        <p:spPr>
          <a:xfrm>
            <a:off x="1224136" y="3356992"/>
            <a:ext cx="1187624" cy="108012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3200" dirty="0">
                <a:solidFill>
                  <a:schemeClr val="bg1"/>
                </a:solidFill>
                <a:latin typeface="+mn-ea"/>
              </a:rPr>
              <a:t>J2</a:t>
            </a:r>
          </a:p>
          <a:p>
            <a:pPr algn="ctr"/>
            <a:r>
              <a:rPr lang="en-US" altLang="ja-JP" sz="3200" dirty="0">
                <a:solidFill>
                  <a:schemeClr val="bg1"/>
                </a:solidFill>
                <a:latin typeface="+mn-ea"/>
              </a:rPr>
              <a:t>40</a:t>
            </a:r>
            <a:r>
              <a:rPr lang="ja-JP" altLang="en-US" sz="3200" dirty="0">
                <a:solidFill>
                  <a:schemeClr val="bg1"/>
                </a:solidFill>
                <a:latin typeface="+mn-ea"/>
              </a:rPr>
              <a:t>件</a:t>
            </a:r>
          </a:p>
        </p:txBody>
      </p:sp>
      <p:sp>
        <p:nvSpPr>
          <p:cNvPr id="22" name="正方形/長方形 21"/>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sp>
        <p:nvSpPr>
          <p:cNvPr id="23" name="テキスト ボックス 22"/>
          <p:cNvSpPr txBox="1"/>
          <p:nvPr/>
        </p:nvSpPr>
        <p:spPr>
          <a:xfrm>
            <a:off x="-1" y="-76901"/>
            <a:ext cx="7722110" cy="523220"/>
          </a:xfrm>
          <a:prstGeom prst="rect">
            <a:avLst/>
          </a:prstGeom>
          <a:noFill/>
        </p:spPr>
        <p:txBody>
          <a:bodyPr wrap="square" rtlCol="0">
            <a:spAutoFit/>
          </a:bodyPr>
          <a:lstStyle/>
          <a:p>
            <a:r>
              <a:rPr lang="ja-JP" altLang="en-US" sz="2800" dirty="0">
                <a:solidFill>
                  <a:schemeClr val="bg1"/>
                </a:solidFill>
                <a:latin typeface="Arial" panose="020B0604020202020204" pitchFamily="34" charset="0"/>
                <a:cs typeface="Arial" panose="020B0604020202020204" pitchFamily="34" charset="0"/>
              </a:rPr>
              <a:t>分散分析：</a:t>
            </a:r>
            <a:r>
              <a:rPr lang="en-US" altLang="ja-JP" sz="2800" dirty="0">
                <a:solidFill>
                  <a:schemeClr val="bg1"/>
                </a:solidFill>
                <a:latin typeface="Arial" panose="020B0604020202020204" pitchFamily="34" charset="0"/>
                <a:cs typeface="Arial" panose="020B0604020202020204" pitchFamily="34" charset="0"/>
              </a:rPr>
              <a:t>ANOVA</a:t>
            </a:r>
            <a:r>
              <a:rPr lang="ja-JP" altLang="en-US" sz="2800" dirty="0">
                <a:solidFill>
                  <a:schemeClr val="bg1"/>
                </a:solidFill>
                <a:latin typeface="Arial" panose="020B0604020202020204" pitchFamily="34" charset="0"/>
                <a:cs typeface="Arial" panose="020B0604020202020204" pitchFamily="34" charset="0"/>
              </a:rPr>
              <a:t>とは</a:t>
            </a:r>
            <a:endParaRPr kumimoji="1" lang="ja-JP" altLang="en-US" sz="2800" dirty="0">
              <a:solidFill>
                <a:schemeClr val="bg1"/>
              </a:solidFill>
              <a:latin typeface="Arial" panose="020B0604020202020204" pitchFamily="34" charset="0"/>
              <a:cs typeface="Arial" panose="020B0604020202020204" pitchFamily="34" charset="0"/>
            </a:endParaRPr>
          </a:p>
        </p:txBody>
      </p:sp>
      <p:cxnSp>
        <p:nvCxnSpPr>
          <p:cNvPr id="24" name="直線コネクタ 23"/>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179511" y="729570"/>
            <a:ext cx="8784976" cy="830997"/>
          </a:xfrm>
          <a:prstGeom prst="rect">
            <a:avLst/>
          </a:prstGeom>
        </p:spPr>
        <p:txBody>
          <a:bodyPr wrap="square">
            <a:spAutoFit/>
          </a:bodyPr>
          <a:lstStyle/>
          <a:p>
            <a:r>
              <a:rPr lang="ja-JP" altLang="en-US" sz="2400" dirty="0">
                <a:latin typeface="Arial" panose="020B0604020202020204" pitchFamily="34" charset="0"/>
                <a:cs typeface="Arial" panose="020B0604020202020204" pitchFamily="34" charset="0"/>
              </a:rPr>
              <a:t>グループ（水準）が３つ以上の場合に，変数の各水準の母平均に違いがあるかどうかを「分散」の大きさの違いで検定を行なうもの</a:t>
            </a:r>
          </a:p>
        </p:txBody>
      </p:sp>
      <p:pic>
        <p:nvPicPr>
          <p:cNvPr id="7" name="図 6"/>
          <p:cNvPicPr>
            <a:picLocks noChangeAspect="1"/>
          </p:cNvPicPr>
          <p:nvPr/>
        </p:nvPicPr>
        <p:blipFill rotWithShape="1">
          <a:blip r:embed="rId3"/>
          <a:srcRect t="11165" b="62968"/>
          <a:stretch/>
        </p:blipFill>
        <p:spPr>
          <a:xfrm>
            <a:off x="951356" y="4228257"/>
            <a:ext cx="7258050" cy="1079143"/>
          </a:xfrm>
          <a:prstGeom prst="rect">
            <a:avLst/>
          </a:prstGeom>
        </p:spPr>
      </p:pic>
      <p:sp>
        <p:nvSpPr>
          <p:cNvPr id="9" name="正方形/長方形 8"/>
          <p:cNvSpPr/>
          <p:nvPr/>
        </p:nvSpPr>
        <p:spPr>
          <a:xfrm>
            <a:off x="187893" y="1957571"/>
            <a:ext cx="8784976" cy="1938992"/>
          </a:xfrm>
          <a:prstGeom prst="rect">
            <a:avLst/>
          </a:prstGeom>
        </p:spPr>
        <p:txBody>
          <a:bodyPr wrap="square">
            <a:spAutoFit/>
          </a:bodyPr>
          <a:lstStyle/>
          <a:p>
            <a:r>
              <a:rPr lang="ja-JP" altLang="en-US" sz="2400" dirty="0">
                <a:solidFill>
                  <a:srgbClr val="0F0F0F"/>
                </a:solidFill>
                <a:latin typeface="Arial" panose="020B0604020202020204" pitchFamily="34" charset="0"/>
                <a:ea typeface="ＭＳ ゴシック" panose="020B0609070205080204" pitchFamily="49" charset="-128"/>
                <a:cs typeface="Arial" panose="020B0604020202020204" pitchFamily="34" charset="0"/>
              </a:rPr>
              <a:t>意味のない変動（誤差変動）と意味のある変動（要因によって変化した部分）の分散を分け、その</a:t>
            </a:r>
            <a:r>
              <a:rPr lang="ja-JP" altLang="en-US" sz="2400" dirty="0">
                <a:latin typeface="Arial" panose="020B0604020202020204" pitchFamily="34" charset="0"/>
                <a:ea typeface="ＭＳ ゴシック" panose="020B0609070205080204" pitchFamily="49" charset="-128"/>
                <a:cs typeface="Arial" panose="020B0604020202020204" pitchFamily="34" charset="0"/>
              </a:rPr>
              <a:t>分散比</a:t>
            </a:r>
            <a:r>
              <a:rPr lang="ja-JP" altLang="en-US" sz="2400" dirty="0">
                <a:solidFill>
                  <a:srgbClr val="0F0F0F"/>
                </a:solidFill>
                <a:latin typeface="Arial" panose="020B0604020202020204" pitchFamily="34" charset="0"/>
                <a:ea typeface="ＭＳ ゴシック" panose="020B0609070205080204" pitchFamily="49" charset="-128"/>
                <a:cs typeface="Arial" panose="020B0604020202020204" pitchFamily="34" charset="0"/>
              </a:rPr>
              <a:t>を求めることで、要因による変動が誤差に比べて十分に大きければ要因による変動があると判定する方法です</a:t>
            </a:r>
            <a:br>
              <a:rPr lang="ja-JP" altLang="en-US" sz="2400" dirty="0">
                <a:latin typeface="Arial" panose="020B0604020202020204" pitchFamily="34" charset="0"/>
                <a:cs typeface="Arial" panose="020B0604020202020204" pitchFamily="34" charset="0"/>
              </a:rPr>
            </a:br>
            <a:endParaRPr lang="ja-JP"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50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46" name="直線コネクタ 45"/>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0" y="-90994"/>
            <a:ext cx="1907704" cy="523220"/>
          </a:xfrm>
          <a:prstGeom prst="rect">
            <a:avLst/>
          </a:prstGeom>
          <a:noFill/>
        </p:spPr>
        <p:txBody>
          <a:bodyPr wrap="square" rtlCol="0">
            <a:spAutoFit/>
          </a:bodyPr>
          <a:lstStyle/>
          <a:p>
            <a:r>
              <a:rPr lang="ja-JP" altLang="en-US" sz="2800" dirty="0">
                <a:solidFill>
                  <a:schemeClr val="bg1"/>
                </a:solidFill>
                <a:latin typeface="Times New Roman" panose="02020603050405020304" pitchFamily="18" charset="0"/>
                <a:cs typeface="Times New Roman" panose="02020603050405020304" pitchFamily="18" charset="0"/>
              </a:rPr>
              <a:t>統計処理 </a:t>
            </a:r>
            <a:endParaRPr kumimoji="1" lang="ja-JP" altLang="en-US" sz="2800" dirty="0">
              <a:solidFill>
                <a:schemeClr val="bg1"/>
              </a:solidFill>
              <a:latin typeface="Times New Roman" panose="02020603050405020304" pitchFamily="18" charset="0"/>
              <a:cs typeface="Times New Roman" panose="02020603050405020304" pitchFamily="18" charset="0"/>
            </a:endParaRPr>
          </a:p>
        </p:txBody>
      </p:sp>
      <p:sp>
        <p:nvSpPr>
          <p:cNvPr id="24" name="正方形/長方形 23"/>
          <p:cNvSpPr/>
          <p:nvPr/>
        </p:nvSpPr>
        <p:spPr>
          <a:xfrm>
            <a:off x="0" y="455659"/>
            <a:ext cx="8676456" cy="523220"/>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 一元配置分散分析</a:t>
            </a:r>
            <a:r>
              <a:rPr lang="en-US" altLang="ja-JP" sz="2800" dirty="0">
                <a:latin typeface="Arial" panose="020B0604020202020204" pitchFamily="34" charset="0"/>
                <a:cs typeface="Arial" panose="020B0604020202020204" pitchFamily="34" charset="0"/>
              </a:rPr>
              <a:t>:</a:t>
            </a:r>
            <a:endParaRPr lang="ja-JP" altLang="en-US" sz="2800" dirty="0">
              <a:latin typeface="Arial" panose="020B0604020202020204" pitchFamily="34" charset="0"/>
              <a:cs typeface="Arial" panose="020B0604020202020204" pitchFamily="34" charset="0"/>
            </a:endParaRPr>
          </a:p>
        </p:txBody>
      </p:sp>
      <p:sp>
        <p:nvSpPr>
          <p:cNvPr id="3" name="角丸四角形 2"/>
          <p:cNvSpPr/>
          <p:nvPr/>
        </p:nvSpPr>
        <p:spPr>
          <a:xfrm>
            <a:off x="323528" y="1076591"/>
            <a:ext cx="2649282" cy="4186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Arial" panose="020B0604020202020204" pitchFamily="34" charset="0"/>
                <a:cs typeface="Arial" panose="020B0604020202020204" pitchFamily="34" charset="0"/>
              </a:rPr>
              <a:t>被験者内因子</a:t>
            </a:r>
          </a:p>
        </p:txBody>
      </p:sp>
      <p:sp>
        <p:nvSpPr>
          <p:cNvPr id="20" name="テキスト ボックス 19"/>
          <p:cNvSpPr txBox="1"/>
          <p:nvPr/>
        </p:nvSpPr>
        <p:spPr>
          <a:xfrm>
            <a:off x="6516216" y="2875289"/>
            <a:ext cx="2050459" cy="492443"/>
          </a:xfrm>
          <a:prstGeom prst="rect">
            <a:avLst/>
          </a:prstGeom>
          <a:noFill/>
          <a:ln w="28575">
            <a:solidFill>
              <a:srgbClr val="00B050"/>
            </a:solidFill>
          </a:ln>
        </p:spPr>
        <p:txBody>
          <a:bodyPr wrap="square" rtlCol="0" anchor="ctr">
            <a:spAutoFit/>
          </a:bodyPr>
          <a:lstStyle/>
          <a:p>
            <a:pPr algn="ctr"/>
            <a:r>
              <a:rPr lang="ja-JP" altLang="en-US" sz="2600" dirty="0">
                <a:latin typeface="Arial" panose="020B0604020202020204" pitchFamily="34" charset="0"/>
                <a:cs typeface="Arial" panose="020B0604020202020204" pitchFamily="34" charset="0"/>
              </a:rPr>
              <a:t>歩行速度</a:t>
            </a:r>
            <a:endParaRPr lang="en-US" altLang="ja-JP" sz="2600" dirty="0">
              <a:latin typeface="Arial" panose="020B0604020202020204" pitchFamily="34" charset="0"/>
              <a:cs typeface="Arial" panose="020B0604020202020204" pitchFamily="34" charset="0"/>
            </a:endParaRPr>
          </a:p>
        </p:txBody>
      </p:sp>
      <p:sp>
        <p:nvSpPr>
          <p:cNvPr id="30" name="角丸四角形 29"/>
          <p:cNvSpPr/>
          <p:nvPr/>
        </p:nvSpPr>
        <p:spPr>
          <a:xfrm>
            <a:off x="6650069" y="1086352"/>
            <a:ext cx="1874189" cy="41864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Arial" panose="020B0604020202020204" pitchFamily="34" charset="0"/>
                <a:cs typeface="Arial" panose="020B0604020202020204" pitchFamily="34" charset="0"/>
              </a:rPr>
              <a:t>従属</a:t>
            </a:r>
            <a:r>
              <a:rPr kumimoji="1" lang="ja-JP" altLang="en-US" sz="2800" dirty="0">
                <a:latin typeface="Arial" panose="020B0604020202020204" pitchFamily="34" charset="0"/>
                <a:cs typeface="Arial" panose="020B0604020202020204" pitchFamily="34" charset="0"/>
              </a:rPr>
              <a:t>変数</a:t>
            </a:r>
          </a:p>
        </p:txBody>
      </p:sp>
      <p:sp>
        <p:nvSpPr>
          <p:cNvPr id="35" name="コンテンツ プレースホルダー 2"/>
          <p:cNvSpPr txBox="1">
            <a:spLocks/>
          </p:cNvSpPr>
          <p:nvPr/>
        </p:nvSpPr>
        <p:spPr bwMode="auto">
          <a:xfrm>
            <a:off x="3174697" y="3329507"/>
            <a:ext cx="2794603" cy="37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charset="0"/>
              <a:buNone/>
            </a:pPr>
            <a:r>
              <a:rPr lang="en-US" altLang="ja-JP" sz="2000" dirty="0">
                <a:latin typeface="Arial" panose="020B0604020202020204" pitchFamily="34" charset="0"/>
                <a:cs typeface="Arial" panose="020B0604020202020204" pitchFamily="34" charset="0"/>
              </a:rPr>
              <a:t>5</a:t>
            </a:r>
            <a:r>
              <a:rPr lang="ja-JP" altLang="en-US" sz="2000" dirty="0">
                <a:latin typeface="Arial" panose="020B0604020202020204" pitchFamily="34" charset="0"/>
                <a:cs typeface="Arial" panose="020B0604020202020204" pitchFamily="34" charset="0"/>
              </a:rPr>
              <a:t>％を有意水準とする</a:t>
            </a:r>
          </a:p>
        </p:txBody>
      </p:sp>
      <p:sp>
        <p:nvSpPr>
          <p:cNvPr id="39" name="テキスト ボックス 38"/>
          <p:cNvSpPr txBox="1"/>
          <p:nvPr/>
        </p:nvSpPr>
        <p:spPr>
          <a:xfrm>
            <a:off x="277721" y="1495238"/>
            <a:ext cx="1830041" cy="400110"/>
          </a:xfrm>
          <a:prstGeom prst="rect">
            <a:avLst/>
          </a:prstGeom>
          <a:noFill/>
        </p:spPr>
        <p:txBody>
          <a:bodyPr wrap="square" rtlCol="0">
            <a:spAutoFit/>
          </a:bodyPr>
          <a:lstStyle/>
          <a:p>
            <a:pPr algn="ctr"/>
            <a:r>
              <a:rPr kumimoji="1" lang="ja-JP" altLang="en-US" sz="2000" dirty="0"/>
              <a:t>時間帯因子</a:t>
            </a:r>
          </a:p>
        </p:txBody>
      </p:sp>
      <p:sp>
        <p:nvSpPr>
          <p:cNvPr id="42" name="テキスト ボックス 41"/>
          <p:cNvSpPr txBox="1"/>
          <p:nvPr/>
        </p:nvSpPr>
        <p:spPr>
          <a:xfrm>
            <a:off x="6425864" y="1516722"/>
            <a:ext cx="2322600" cy="400110"/>
          </a:xfrm>
          <a:prstGeom prst="rect">
            <a:avLst/>
          </a:prstGeom>
          <a:noFill/>
        </p:spPr>
        <p:txBody>
          <a:bodyPr wrap="square" rtlCol="0">
            <a:spAutoFit/>
          </a:bodyPr>
          <a:lstStyle/>
          <a:p>
            <a:pPr algn="ctr"/>
            <a:r>
              <a:rPr kumimoji="1" lang="ja-JP" altLang="en-US" sz="2000" dirty="0"/>
              <a:t>平均歩行速度因子</a:t>
            </a: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17</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33" name="右矢印 32"/>
          <p:cNvSpPr/>
          <p:nvPr/>
        </p:nvSpPr>
        <p:spPr>
          <a:xfrm>
            <a:off x="2645968" y="3014581"/>
            <a:ext cx="3635280" cy="213860"/>
          </a:xfrm>
          <a:prstGeom prst="rightArrow">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953852" y="2245074"/>
            <a:ext cx="1091826" cy="1477328"/>
          </a:xfrm>
          <a:prstGeom prst="rect">
            <a:avLst/>
          </a:prstGeom>
          <a:noFill/>
          <a:ln w="28575">
            <a:solidFill>
              <a:schemeClr val="tx1"/>
            </a:solidFill>
          </a:ln>
        </p:spPr>
        <p:txBody>
          <a:bodyPr wrap="square" rtlCol="0">
            <a:spAutoFit/>
          </a:bodyPr>
          <a:lstStyle/>
          <a:p>
            <a:pPr algn="ctr"/>
            <a:r>
              <a:rPr kumimoji="1" lang="en-US" altLang="ja-JP" dirty="0">
                <a:solidFill>
                  <a:schemeClr val="accent2"/>
                </a:solidFill>
                <a:latin typeface="Arial" panose="020B0604020202020204" pitchFamily="34" charset="0"/>
                <a:cs typeface="Arial" panose="020B0604020202020204" pitchFamily="34" charset="0"/>
              </a:rPr>
              <a:t>9-12</a:t>
            </a:r>
          </a:p>
          <a:p>
            <a:pPr algn="ctr"/>
            <a:r>
              <a:rPr lang="en-US" altLang="ja-JP" dirty="0">
                <a:solidFill>
                  <a:schemeClr val="accent2"/>
                </a:solidFill>
                <a:latin typeface="Arial" panose="020B0604020202020204" pitchFamily="34" charset="0"/>
                <a:cs typeface="Arial" panose="020B0604020202020204" pitchFamily="34" charset="0"/>
              </a:rPr>
              <a:t>12-15</a:t>
            </a:r>
          </a:p>
          <a:p>
            <a:pPr algn="ctr"/>
            <a:r>
              <a:rPr kumimoji="1" lang="en-US" altLang="ja-JP" dirty="0">
                <a:solidFill>
                  <a:schemeClr val="accent2"/>
                </a:solidFill>
                <a:latin typeface="Arial" panose="020B0604020202020204" pitchFamily="34" charset="0"/>
                <a:cs typeface="Arial" panose="020B0604020202020204" pitchFamily="34" charset="0"/>
              </a:rPr>
              <a:t>15-18</a:t>
            </a:r>
          </a:p>
          <a:p>
            <a:pPr algn="ctr"/>
            <a:r>
              <a:rPr lang="en-US" altLang="ja-JP" dirty="0">
                <a:solidFill>
                  <a:schemeClr val="accent2"/>
                </a:solidFill>
                <a:latin typeface="Arial" panose="020B0604020202020204" pitchFamily="34" charset="0"/>
                <a:cs typeface="Arial" panose="020B0604020202020204" pitchFamily="34" charset="0"/>
              </a:rPr>
              <a:t>18-21</a:t>
            </a:r>
          </a:p>
          <a:p>
            <a:pPr algn="ctr"/>
            <a:r>
              <a:rPr kumimoji="1" lang="en-US" altLang="ja-JP" dirty="0">
                <a:solidFill>
                  <a:schemeClr val="accent2"/>
                </a:solidFill>
                <a:latin typeface="Arial" panose="020B0604020202020204" pitchFamily="34" charset="0"/>
                <a:cs typeface="Arial" panose="020B0604020202020204" pitchFamily="34" charset="0"/>
              </a:rPr>
              <a:t>21-24</a:t>
            </a:r>
            <a:endParaRPr kumimoji="1" lang="en-US" altLang="ja-JP" dirty="0">
              <a:solidFill>
                <a:srgbClr val="0070C0"/>
              </a:solidFill>
              <a:latin typeface="Arial" panose="020B0604020202020204" pitchFamily="34" charset="0"/>
              <a:cs typeface="Arial" panose="020B0604020202020204" pitchFamily="34" charset="0"/>
            </a:endParaRPr>
          </a:p>
        </p:txBody>
      </p:sp>
      <p:sp>
        <p:nvSpPr>
          <p:cNvPr id="37" name="テキスト ボックス 36"/>
          <p:cNvSpPr txBox="1"/>
          <p:nvPr/>
        </p:nvSpPr>
        <p:spPr>
          <a:xfrm>
            <a:off x="584744" y="1898065"/>
            <a:ext cx="1830041" cy="369332"/>
          </a:xfrm>
          <a:prstGeom prst="rect">
            <a:avLst/>
          </a:prstGeom>
          <a:noFill/>
        </p:spPr>
        <p:txBody>
          <a:bodyPr wrap="square" rtlCol="0">
            <a:spAutoFit/>
          </a:bodyPr>
          <a:lstStyle/>
          <a:p>
            <a:pPr algn="ctr"/>
            <a:r>
              <a:rPr kumimoji="1" lang="ja-JP" altLang="en-US" dirty="0"/>
              <a:t>被験者</a:t>
            </a:r>
            <a:r>
              <a:rPr kumimoji="1" lang="en-US" altLang="ja-JP" dirty="0"/>
              <a:t>10</a:t>
            </a:r>
            <a:r>
              <a:rPr kumimoji="1" lang="ja-JP" altLang="en-US" dirty="0"/>
              <a:t>名</a:t>
            </a:r>
          </a:p>
        </p:txBody>
      </p:sp>
      <p:sp>
        <p:nvSpPr>
          <p:cNvPr id="41" name="正方形/長方形 40"/>
          <p:cNvSpPr/>
          <p:nvPr/>
        </p:nvSpPr>
        <p:spPr>
          <a:xfrm>
            <a:off x="140609" y="4077072"/>
            <a:ext cx="8676456" cy="523220"/>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 多重比較</a:t>
            </a:r>
            <a:r>
              <a:rPr lang="en-US" altLang="ja-JP" sz="2800" dirty="0">
                <a:latin typeface="Arial" panose="020B0604020202020204" pitchFamily="34" charset="0"/>
                <a:cs typeface="Arial" panose="020B0604020202020204" pitchFamily="34" charset="0"/>
              </a:rPr>
              <a:t>: </a:t>
            </a:r>
            <a:r>
              <a:rPr lang="ja-JP" alt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8488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テキスト ボックス 1"/>
          <p:cNvSpPr txBox="1"/>
          <p:nvPr/>
        </p:nvSpPr>
        <p:spPr>
          <a:xfrm>
            <a:off x="1224136" y="3356992"/>
            <a:ext cx="1187624" cy="108012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ja-JP" sz="3200" dirty="0">
                <a:solidFill>
                  <a:schemeClr val="bg1"/>
                </a:solidFill>
                <a:latin typeface="+mn-ea"/>
              </a:rPr>
              <a:t>J2</a:t>
            </a:r>
          </a:p>
          <a:p>
            <a:pPr algn="ctr"/>
            <a:r>
              <a:rPr lang="en-US" altLang="ja-JP" sz="3200" dirty="0">
                <a:solidFill>
                  <a:schemeClr val="bg1"/>
                </a:solidFill>
                <a:latin typeface="+mn-ea"/>
              </a:rPr>
              <a:t>40</a:t>
            </a:r>
            <a:r>
              <a:rPr lang="ja-JP" altLang="en-US" sz="3200" dirty="0">
                <a:solidFill>
                  <a:schemeClr val="bg1"/>
                </a:solidFill>
                <a:latin typeface="+mn-ea"/>
              </a:rPr>
              <a:t>件</a:t>
            </a:r>
          </a:p>
        </p:txBody>
      </p:sp>
      <p:sp>
        <p:nvSpPr>
          <p:cNvPr id="22" name="正方形/長方形 21"/>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sp>
        <p:nvSpPr>
          <p:cNvPr id="23" name="テキスト ボックス 22"/>
          <p:cNvSpPr txBox="1"/>
          <p:nvPr/>
        </p:nvSpPr>
        <p:spPr>
          <a:xfrm>
            <a:off x="-1" y="-76901"/>
            <a:ext cx="7722110" cy="523220"/>
          </a:xfrm>
          <a:prstGeom prst="rect">
            <a:avLst/>
          </a:prstGeom>
          <a:noFill/>
        </p:spPr>
        <p:txBody>
          <a:bodyPr wrap="square" rtlCol="0">
            <a:spAutoFit/>
          </a:bodyPr>
          <a:lstStyle/>
          <a:p>
            <a:r>
              <a:rPr lang="ja-JP" altLang="en-US" sz="2800" dirty="0">
                <a:solidFill>
                  <a:schemeClr val="bg1"/>
                </a:solidFill>
                <a:latin typeface="Arial" panose="020B0604020202020204" pitchFamily="34" charset="0"/>
                <a:cs typeface="Arial" panose="020B0604020202020204" pitchFamily="34" charset="0"/>
              </a:rPr>
              <a:t>多重比較とは</a:t>
            </a:r>
            <a:endParaRPr kumimoji="1" lang="ja-JP" altLang="en-US" sz="2800" dirty="0">
              <a:solidFill>
                <a:schemeClr val="bg1"/>
              </a:solidFill>
              <a:latin typeface="Arial" panose="020B0604020202020204" pitchFamily="34" charset="0"/>
              <a:cs typeface="Arial" panose="020B0604020202020204" pitchFamily="34" charset="0"/>
            </a:endParaRPr>
          </a:p>
        </p:txBody>
      </p:sp>
      <p:cxnSp>
        <p:nvCxnSpPr>
          <p:cNvPr id="24" name="直線コネクタ 23"/>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179511" y="729570"/>
            <a:ext cx="8784976" cy="830997"/>
          </a:xfrm>
          <a:prstGeom prst="rect">
            <a:avLst/>
          </a:prstGeom>
        </p:spPr>
        <p:txBody>
          <a:bodyPr wrap="square">
            <a:spAutoFit/>
          </a:bodyPr>
          <a:lstStyle/>
          <a:p>
            <a:r>
              <a:rPr lang="ja-JP" altLang="en-US" sz="2400" u="sng" dirty="0">
                <a:hlinkClick r:id="rId3"/>
              </a:rPr>
              <a:t>独立</a:t>
            </a:r>
            <a:r>
              <a:rPr lang="ja-JP" altLang="en-US" sz="2400" dirty="0"/>
              <a:t>した群が３群以上あるとき、どの群とどの群の平均値に有意差があるかを検定</a:t>
            </a:r>
            <a:endParaRPr lang="ja-JP" altLang="en-US" sz="2400" dirty="0">
              <a:latin typeface="Arial" panose="020B0604020202020204" pitchFamily="34" charset="0"/>
              <a:cs typeface="Arial" panose="020B0604020202020204" pitchFamily="34" charset="0"/>
            </a:endParaRPr>
          </a:p>
        </p:txBody>
      </p:sp>
      <p:sp>
        <p:nvSpPr>
          <p:cNvPr id="9" name="正方形/長方形 8"/>
          <p:cNvSpPr/>
          <p:nvPr/>
        </p:nvSpPr>
        <p:spPr>
          <a:xfrm>
            <a:off x="187893" y="1957571"/>
            <a:ext cx="8784976" cy="1938992"/>
          </a:xfrm>
          <a:prstGeom prst="rect">
            <a:avLst/>
          </a:prstGeom>
        </p:spPr>
        <p:txBody>
          <a:bodyPr wrap="square">
            <a:spAutoFit/>
          </a:bodyPr>
          <a:lstStyle/>
          <a:p>
            <a:r>
              <a:rPr lang="ja-JP" altLang="en-US" sz="2400" dirty="0"/>
              <a:t>事後比較 </a:t>
            </a:r>
            <a:r>
              <a:rPr lang="en-US" altLang="ja-JP" sz="2400" dirty="0"/>
              <a:t>(Post hoc comparisons)</a:t>
            </a:r>
            <a:r>
              <a:rPr lang="ja-JP" altLang="en-US" sz="2400" dirty="0"/>
              <a:t>：</a:t>
            </a:r>
            <a:br>
              <a:rPr lang="ja-JP" altLang="en-US" sz="2400" dirty="0"/>
            </a:br>
            <a:r>
              <a:rPr lang="ja-JP" altLang="en-US" sz="2400" dirty="0"/>
              <a:t>　　比較する平均値についての明確な仮説がない場合は、</a:t>
            </a:r>
            <a:br>
              <a:rPr lang="ja-JP" altLang="en-US" sz="2400" dirty="0"/>
            </a:br>
            <a:r>
              <a:rPr lang="ja-JP" altLang="en-US" sz="2400" dirty="0"/>
              <a:t>　　</a:t>
            </a:r>
            <a:r>
              <a:rPr lang="en-US" altLang="ja-JP" sz="2400" dirty="0"/>
              <a:t>ANOVA</a:t>
            </a:r>
            <a:r>
              <a:rPr lang="ja-JP" altLang="en-US" sz="2400" dirty="0"/>
              <a:t>で比較対象を決めて、多重比較を行う。</a:t>
            </a:r>
            <a:br>
              <a:rPr lang="ja-JP" altLang="en-US" sz="2400" dirty="0"/>
            </a:br>
            <a:br>
              <a:rPr lang="ja-JP" altLang="en-US" sz="2400" dirty="0">
                <a:latin typeface="Arial" panose="020B0604020202020204" pitchFamily="34" charset="0"/>
                <a:cs typeface="Arial" panose="020B0604020202020204" pitchFamily="34" charset="0"/>
              </a:rPr>
            </a:br>
            <a:endParaRPr lang="ja-JP"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62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46" name="直線コネクタ 45"/>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0" y="-90994"/>
            <a:ext cx="1907704" cy="523220"/>
          </a:xfrm>
          <a:prstGeom prst="rect">
            <a:avLst/>
          </a:prstGeom>
          <a:noFill/>
        </p:spPr>
        <p:txBody>
          <a:bodyPr wrap="square" rtlCol="0">
            <a:spAutoFit/>
          </a:bodyPr>
          <a:lstStyle/>
          <a:p>
            <a:r>
              <a:rPr lang="ja-JP" altLang="en-US" sz="2800" dirty="0">
                <a:solidFill>
                  <a:schemeClr val="bg1"/>
                </a:solidFill>
                <a:latin typeface="Times New Roman" panose="02020603050405020304" pitchFamily="18" charset="0"/>
                <a:cs typeface="Times New Roman" panose="02020603050405020304" pitchFamily="18" charset="0"/>
              </a:rPr>
              <a:t>統計処理 </a:t>
            </a:r>
            <a:endParaRPr kumimoji="1" lang="ja-JP" altLang="en-US" sz="2800" dirty="0">
              <a:solidFill>
                <a:schemeClr val="bg1"/>
              </a:solidFill>
              <a:latin typeface="Times New Roman" panose="02020603050405020304" pitchFamily="18" charset="0"/>
              <a:cs typeface="Times New Roman" panose="02020603050405020304" pitchFamily="18"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17</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1" name="正方形/長方形 40"/>
          <p:cNvSpPr/>
          <p:nvPr/>
        </p:nvSpPr>
        <p:spPr>
          <a:xfrm>
            <a:off x="207047" y="764704"/>
            <a:ext cx="8676456" cy="954107"/>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 使用したデータ０１</a:t>
            </a:r>
            <a:endParaRPr lang="en-US" altLang="ja-JP" sz="2800" dirty="0">
              <a:latin typeface="Arial" panose="020B0604020202020204" pitchFamily="34" charset="0"/>
              <a:cs typeface="Arial" panose="020B0604020202020204" pitchFamily="34" charset="0"/>
            </a:endParaRPr>
          </a:p>
          <a:p>
            <a:r>
              <a:rPr lang="ja-JP" altLang="en-US" sz="2800" dirty="0">
                <a:latin typeface="Arial" panose="020B0604020202020204" pitchFamily="34" charset="0"/>
                <a:cs typeface="Arial" panose="020B0604020202020204" pitchFamily="34" charset="0"/>
              </a:rPr>
              <a:t>　　被験者</a:t>
            </a:r>
            <a:r>
              <a:rPr lang="en-US" altLang="ja-JP" sz="2800" dirty="0">
                <a:latin typeface="Arial" panose="020B0604020202020204" pitchFamily="34" charset="0"/>
                <a:cs typeface="Arial" panose="020B0604020202020204" pitchFamily="34" charset="0"/>
              </a:rPr>
              <a:t>10</a:t>
            </a:r>
            <a:r>
              <a:rPr lang="ja-JP" altLang="en-US" sz="2800" dirty="0">
                <a:latin typeface="Arial" panose="020B0604020202020204" pitchFamily="34" charset="0"/>
                <a:cs typeface="Arial" panose="020B0604020202020204" pitchFamily="34" charset="0"/>
              </a:rPr>
              <a:t>名分</a:t>
            </a:r>
          </a:p>
        </p:txBody>
      </p:sp>
      <p:graphicFrame>
        <p:nvGraphicFramePr>
          <p:cNvPr id="2" name="表 1"/>
          <p:cNvGraphicFramePr>
            <a:graphicFrameLocks noGrp="1"/>
          </p:cNvGraphicFramePr>
          <p:nvPr>
            <p:extLst/>
          </p:nvPr>
        </p:nvGraphicFramePr>
        <p:xfrm>
          <a:off x="1763688" y="2476824"/>
          <a:ext cx="4933530" cy="3472456"/>
        </p:xfrm>
        <a:graphic>
          <a:graphicData uri="http://schemas.openxmlformats.org/drawingml/2006/table">
            <a:tbl>
              <a:tblPr firstRow="1" firstCol="1" bandRow="1">
                <a:tableStyleId>{5C22544A-7EE6-4342-B048-85BDC9FD1C3A}</a:tableStyleId>
              </a:tblPr>
              <a:tblGrid>
                <a:gridCol w="822255">
                  <a:extLst>
                    <a:ext uri="{9D8B030D-6E8A-4147-A177-3AD203B41FA5}">
                      <a16:colId xmlns:a16="http://schemas.microsoft.com/office/drawing/2014/main" val="20000"/>
                    </a:ext>
                  </a:extLst>
                </a:gridCol>
                <a:gridCol w="822255">
                  <a:extLst>
                    <a:ext uri="{9D8B030D-6E8A-4147-A177-3AD203B41FA5}">
                      <a16:colId xmlns:a16="http://schemas.microsoft.com/office/drawing/2014/main" val="20001"/>
                    </a:ext>
                  </a:extLst>
                </a:gridCol>
                <a:gridCol w="822255">
                  <a:extLst>
                    <a:ext uri="{9D8B030D-6E8A-4147-A177-3AD203B41FA5}">
                      <a16:colId xmlns:a16="http://schemas.microsoft.com/office/drawing/2014/main" val="20002"/>
                    </a:ext>
                  </a:extLst>
                </a:gridCol>
                <a:gridCol w="822255">
                  <a:extLst>
                    <a:ext uri="{9D8B030D-6E8A-4147-A177-3AD203B41FA5}">
                      <a16:colId xmlns:a16="http://schemas.microsoft.com/office/drawing/2014/main" val="20003"/>
                    </a:ext>
                  </a:extLst>
                </a:gridCol>
                <a:gridCol w="822255">
                  <a:extLst>
                    <a:ext uri="{9D8B030D-6E8A-4147-A177-3AD203B41FA5}">
                      <a16:colId xmlns:a16="http://schemas.microsoft.com/office/drawing/2014/main" val="20004"/>
                    </a:ext>
                  </a:extLst>
                </a:gridCol>
                <a:gridCol w="822255">
                  <a:extLst>
                    <a:ext uri="{9D8B030D-6E8A-4147-A177-3AD203B41FA5}">
                      <a16:colId xmlns:a16="http://schemas.microsoft.com/office/drawing/2014/main" val="20005"/>
                    </a:ext>
                  </a:extLst>
                </a:gridCol>
              </a:tblGrid>
              <a:tr h="221646">
                <a:tc>
                  <a:txBody>
                    <a:bodyPr/>
                    <a:lstStyle/>
                    <a:p>
                      <a:pPr algn="l">
                        <a:spcAft>
                          <a:spcPts val="0"/>
                        </a:spcAft>
                      </a:pPr>
                      <a:r>
                        <a:rPr lang="ja-JP" sz="1100" kern="0" dirty="0">
                          <a:effectLst/>
                        </a:rPr>
                        <a:t>　</a:t>
                      </a:r>
                      <a:endParaRPr lang="ja-JP" sz="1050" kern="100" dirty="0">
                        <a:effectLst/>
                        <a:latin typeface="游明朝"/>
                        <a:ea typeface="游明朝"/>
                        <a:cs typeface="Times New Roman"/>
                      </a:endParaRPr>
                    </a:p>
                  </a:txBody>
                  <a:tcPr marL="62865" marR="62865" marT="0" marB="0" anchor="ctr"/>
                </a:tc>
                <a:tc>
                  <a:txBody>
                    <a:bodyPr/>
                    <a:lstStyle/>
                    <a:p>
                      <a:pPr algn="l">
                        <a:spcAft>
                          <a:spcPts val="0"/>
                        </a:spcAft>
                      </a:pPr>
                      <a:r>
                        <a:rPr lang="en-US" sz="1100" kern="0" dirty="0">
                          <a:effectLst/>
                        </a:rPr>
                        <a:t>9-12</a:t>
                      </a:r>
                      <a:endParaRPr lang="ja-JP" sz="1050" kern="100" dirty="0">
                        <a:effectLst/>
                        <a:latin typeface="游明朝"/>
                        <a:ea typeface="游明朝"/>
                        <a:cs typeface="Times New Roman"/>
                      </a:endParaRPr>
                    </a:p>
                  </a:txBody>
                  <a:tcPr marL="62865" marR="62865" marT="0" marB="0" anchor="ctr"/>
                </a:tc>
                <a:tc>
                  <a:txBody>
                    <a:bodyPr/>
                    <a:lstStyle/>
                    <a:p>
                      <a:pPr algn="l">
                        <a:spcAft>
                          <a:spcPts val="0"/>
                        </a:spcAft>
                      </a:pPr>
                      <a:r>
                        <a:rPr lang="en-US" sz="1100" kern="0">
                          <a:effectLst/>
                        </a:rPr>
                        <a:t>12-15</a:t>
                      </a:r>
                      <a:endParaRPr lang="ja-JP" sz="1050" kern="100">
                        <a:effectLst/>
                        <a:latin typeface="游明朝"/>
                        <a:ea typeface="游明朝"/>
                        <a:cs typeface="Times New Roman"/>
                      </a:endParaRPr>
                    </a:p>
                  </a:txBody>
                  <a:tcPr marL="62865" marR="62865" marT="0" marB="0" anchor="ctr"/>
                </a:tc>
                <a:tc>
                  <a:txBody>
                    <a:bodyPr/>
                    <a:lstStyle/>
                    <a:p>
                      <a:pPr algn="l">
                        <a:spcAft>
                          <a:spcPts val="0"/>
                        </a:spcAft>
                      </a:pPr>
                      <a:r>
                        <a:rPr lang="en-US" sz="1100" kern="0">
                          <a:effectLst/>
                        </a:rPr>
                        <a:t>15-18</a:t>
                      </a:r>
                      <a:endParaRPr lang="ja-JP" sz="1050" kern="100">
                        <a:effectLst/>
                        <a:latin typeface="游明朝"/>
                        <a:ea typeface="游明朝"/>
                        <a:cs typeface="Times New Roman"/>
                      </a:endParaRPr>
                    </a:p>
                  </a:txBody>
                  <a:tcPr marL="62865" marR="62865" marT="0" marB="0" anchor="ctr"/>
                </a:tc>
                <a:tc>
                  <a:txBody>
                    <a:bodyPr/>
                    <a:lstStyle/>
                    <a:p>
                      <a:pPr algn="l">
                        <a:spcAft>
                          <a:spcPts val="0"/>
                        </a:spcAft>
                      </a:pPr>
                      <a:r>
                        <a:rPr lang="en-US" sz="1100" kern="0">
                          <a:effectLst/>
                        </a:rPr>
                        <a:t>18-21</a:t>
                      </a:r>
                      <a:endParaRPr lang="ja-JP" sz="1050" kern="100">
                        <a:effectLst/>
                        <a:latin typeface="游明朝"/>
                        <a:ea typeface="游明朝"/>
                        <a:cs typeface="Times New Roman"/>
                      </a:endParaRPr>
                    </a:p>
                  </a:txBody>
                  <a:tcPr marL="62865" marR="62865" marT="0" marB="0" anchor="ctr"/>
                </a:tc>
                <a:tc>
                  <a:txBody>
                    <a:bodyPr/>
                    <a:lstStyle/>
                    <a:p>
                      <a:pPr algn="l">
                        <a:spcAft>
                          <a:spcPts val="0"/>
                        </a:spcAft>
                      </a:pPr>
                      <a:r>
                        <a:rPr lang="en-US" sz="1100" kern="0">
                          <a:effectLst/>
                        </a:rPr>
                        <a:t>21-24</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0"/>
                  </a:ext>
                </a:extLst>
              </a:tr>
              <a:tr h="325081">
                <a:tc>
                  <a:txBody>
                    <a:bodyPr/>
                    <a:lstStyle/>
                    <a:p>
                      <a:pPr algn="r">
                        <a:spcAft>
                          <a:spcPts val="0"/>
                        </a:spcAft>
                      </a:pPr>
                      <a:r>
                        <a:rPr lang="en-US" sz="1100" kern="0" dirty="0">
                          <a:effectLst/>
                        </a:rPr>
                        <a:t>1</a:t>
                      </a:r>
                      <a:endParaRPr lang="ja-JP" sz="1050" kern="100" dirty="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85.14291</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83.69766</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78.07809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74.23262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78.64608</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1"/>
                  </a:ext>
                </a:extLst>
              </a:tr>
              <a:tr h="325081">
                <a:tc>
                  <a:txBody>
                    <a:bodyPr/>
                    <a:lstStyle/>
                    <a:p>
                      <a:pPr algn="r">
                        <a:spcAft>
                          <a:spcPts val="0"/>
                        </a:spcAft>
                      </a:pPr>
                      <a:r>
                        <a:rPr lang="en-US" sz="1100" kern="0" dirty="0">
                          <a:effectLst/>
                        </a:rPr>
                        <a:t>2</a:t>
                      </a:r>
                      <a:endParaRPr lang="ja-JP" sz="1050" kern="100" dirty="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87.05802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81.7734</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83.11382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84.11134</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84.79367</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2"/>
                  </a:ext>
                </a:extLst>
              </a:tr>
              <a:tr h="325081">
                <a:tc>
                  <a:txBody>
                    <a:bodyPr/>
                    <a:lstStyle/>
                    <a:p>
                      <a:pPr algn="r">
                        <a:spcAft>
                          <a:spcPts val="0"/>
                        </a:spcAft>
                      </a:pPr>
                      <a:r>
                        <a:rPr lang="en-US" sz="1100" kern="0">
                          <a:effectLst/>
                        </a:rPr>
                        <a:t>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88.847</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81.33633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81.4655</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83.87753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77.091</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3"/>
                  </a:ext>
                </a:extLst>
              </a:tr>
              <a:tr h="325081">
                <a:tc>
                  <a:txBody>
                    <a:bodyPr/>
                    <a:lstStyle/>
                    <a:p>
                      <a:pPr algn="r">
                        <a:spcAft>
                          <a:spcPts val="0"/>
                        </a:spcAft>
                      </a:pPr>
                      <a:r>
                        <a:rPr lang="en-US" sz="1100" kern="0">
                          <a:effectLst/>
                        </a:rPr>
                        <a:t>4</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104.3483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99.03917</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100.1777</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105.5746</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100.7906</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4"/>
                  </a:ext>
                </a:extLst>
              </a:tr>
              <a:tr h="325081">
                <a:tc>
                  <a:txBody>
                    <a:bodyPr/>
                    <a:lstStyle/>
                    <a:p>
                      <a:pPr algn="r">
                        <a:spcAft>
                          <a:spcPts val="0"/>
                        </a:spcAft>
                      </a:pPr>
                      <a:r>
                        <a:rPr lang="en-US" sz="1100" kern="0">
                          <a:effectLst/>
                        </a:rPr>
                        <a:t>5</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94.41918</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84.34124</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80.11422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82.46815</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74.0935</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5"/>
                  </a:ext>
                </a:extLst>
              </a:tr>
              <a:tr h="325081">
                <a:tc>
                  <a:txBody>
                    <a:bodyPr/>
                    <a:lstStyle/>
                    <a:p>
                      <a:pPr algn="r">
                        <a:spcAft>
                          <a:spcPts val="0"/>
                        </a:spcAft>
                      </a:pPr>
                      <a:r>
                        <a:rPr lang="en-US" sz="1100" kern="0">
                          <a:effectLst/>
                        </a:rPr>
                        <a:t>6</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96.30238</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85.56214</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82.22063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91.25583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79.80382</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6"/>
                  </a:ext>
                </a:extLst>
              </a:tr>
              <a:tr h="325081">
                <a:tc>
                  <a:txBody>
                    <a:bodyPr/>
                    <a:lstStyle/>
                    <a:p>
                      <a:pPr algn="r">
                        <a:spcAft>
                          <a:spcPts val="0"/>
                        </a:spcAft>
                      </a:pPr>
                      <a:r>
                        <a:rPr lang="en-US" sz="1100" kern="0">
                          <a:effectLst/>
                        </a:rPr>
                        <a:t>7</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84.21842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77.03289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80.43449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75.67403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76.23772</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7"/>
                  </a:ext>
                </a:extLst>
              </a:tr>
              <a:tr h="325081">
                <a:tc>
                  <a:txBody>
                    <a:bodyPr/>
                    <a:lstStyle/>
                    <a:p>
                      <a:pPr algn="r">
                        <a:spcAft>
                          <a:spcPts val="0"/>
                        </a:spcAft>
                      </a:pPr>
                      <a:r>
                        <a:rPr lang="en-US" sz="1100" kern="0">
                          <a:effectLst/>
                        </a:rPr>
                        <a:t>8</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82.34301</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79.96853</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79.89999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80.7681</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77.96888</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8"/>
                  </a:ext>
                </a:extLst>
              </a:tr>
              <a:tr h="325081">
                <a:tc>
                  <a:txBody>
                    <a:bodyPr/>
                    <a:lstStyle/>
                    <a:p>
                      <a:pPr algn="r">
                        <a:spcAft>
                          <a:spcPts val="0"/>
                        </a:spcAft>
                      </a:pPr>
                      <a:r>
                        <a:rPr lang="en-US" sz="1100" kern="0">
                          <a:effectLst/>
                        </a:rPr>
                        <a:t>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82.5446</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76.6476</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80.06909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77.09508</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79.54623</a:t>
                      </a:r>
                      <a:endParaRPr lang="ja-JP" sz="1050" kern="10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09"/>
                  </a:ext>
                </a:extLst>
              </a:tr>
              <a:tr h="325081">
                <a:tc>
                  <a:txBody>
                    <a:bodyPr/>
                    <a:lstStyle/>
                    <a:p>
                      <a:pPr algn="r">
                        <a:spcAft>
                          <a:spcPts val="0"/>
                        </a:spcAft>
                      </a:pPr>
                      <a:r>
                        <a:rPr lang="en-US" sz="1100" kern="0">
                          <a:effectLst/>
                        </a:rPr>
                        <a:t>10</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91.64909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80.63669</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81.80205</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a:effectLst/>
                        </a:rPr>
                        <a:t>87.58842</a:t>
                      </a:r>
                      <a:endParaRPr lang="ja-JP" sz="1050" kern="100">
                        <a:effectLst/>
                        <a:latin typeface="游明朝"/>
                        <a:ea typeface="游明朝"/>
                        <a:cs typeface="Times New Roman"/>
                      </a:endParaRPr>
                    </a:p>
                  </a:txBody>
                  <a:tcPr marL="62865" marR="62865" marT="0" marB="0" anchor="ctr"/>
                </a:tc>
                <a:tc>
                  <a:txBody>
                    <a:bodyPr/>
                    <a:lstStyle/>
                    <a:p>
                      <a:pPr algn="r">
                        <a:spcAft>
                          <a:spcPts val="0"/>
                        </a:spcAft>
                      </a:pPr>
                      <a:r>
                        <a:rPr lang="en-US" sz="1100" kern="0" dirty="0">
                          <a:effectLst/>
                        </a:rPr>
                        <a:t>85.26617</a:t>
                      </a:r>
                      <a:endParaRPr lang="ja-JP" sz="1050" kern="100" dirty="0">
                        <a:effectLst/>
                        <a:latin typeface="游明朝"/>
                        <a:ea typeface="游明朝"/>
                        <a:cs typeface="Times New Roman"/>
                      </a:endParaRPr>
                    </a:p>
                  </a:txBody>
                  <a:tcPr marL="62865" marR="62865"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9903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46" name="直線コネクタ 45"/>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0" y="-90994"/>
            <a:ext cx="1907704" cy="523220"/>
          </a:xfrm>
          <a:prstGeom prst="rect">
            <a:avLst/>
          </a:prstGeom>
          <a:noFill/>
        </p:spPr>
        <p:txBody>
          <a:bodyPr wrap="square" rtlCol="0">
            <a:spAutoFit/>
          </a:bodyPr>
          <a:lstStyle/>
          <a:p>
            <a:r>
              <a:rPr lang="ja-JP" altLang="en-US" sz="2800" dirty="0">
                <a:solidFill>
                  <a:schemeClr val="bg1"/>
                </a:solidFill>
                <a:latin typeface="Times New Roman" panose="02020603050405020304" pitchFamily="18" charset="0"/>
                <a:cs typeface="Times New Roman" panose="02020603050405020304" pitchFamily="18" charset="0"/>
              </a:rPr>
              <a:t>統計処理 </a:t>
            </a:r>
            <a:endParaRPr kumimoji="1" lang="ja-JP" altLang="en-US" sz="2800" dirty="0">
              <a:solidFill>
                <a:schemeClr val="bg1"/>
              </a:solidFill>
              <a:latin typeface="Times New Roman" panose="02020603050405020304" pitchFamily="18" charset="0"/>
              <a:cs typeface="Times New Roman" panose="02020603050405020304" pitchFamily="18" charset="0"/>
            </a:endParaRPr>
          </a:p>
        </p:txBody>
      </p:sp>
      <p:sp>
        <p:nvSpPr>
          <p:cNvPr id="24" name="正方形/長方形 23"/>
          <p:cNvSpPr/>
          <p:nvPr/>
        </p:nvSpPr>
        <p:spPr>
          <a:xfrm>
            <a:off x="60799" y="2895141"/>
            <a:ext cx="8676456" cy="1384995"/>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●一元配置分散分析</a:t>
            </a:r>
            <a:r>
              <a:rPr lang="en-US" altLang="ja-JP" sz="2800" dirty="0">
                <a:latin typeface="Arial" panose="020B0604020202020204" pitchFamily="34" charset="0"/>
                <a:cs typeface="Arial" panose="020B0604020202020204" pitchFamily="34" charset="0"/>
              </a:rPr>
              <a:t>01(</a:t>
            </a:r>
            <a:r>
              <a:rPr lang="ja-JP" altLang="en-US" sz="2800" dirty="0">
                <a:latin typeface="Arial" panose="020B0604020202020204" pitchFamily="34" charset="0"/>
                <a:cs typeface="Arial" panose="020B0604020202020204" pitchFamily="34" charset="0"/>
              </a:rPr>
              <a:t>対応有</a:t>
            </a:r>
            <a:r>
              <a:rPr lang="en-US" altLang="ja-JP" sz="2800" dirty="0">
                <a:latin typeface="Arial" panose="020B0604020202020204" pitchFamily="34" charset="0"/>
                <a:cs typeface="Arial" panose="020B0604020202020204" pitchFamily="34" charset="0"/>
              </a:rPr>
              <a:t>) </a:t>
            </a:r>
            <a:r>
              <a:rPr lang="ja-JP" altLang="en-US" sz="2800" dirty="0">
                <a:latin typeface="Arial" panose="020B0604020202020204" pitchFamily="34" charset="0"/>
                <a:cs typeface="Arial" panose="020B0604020202020204" pitchFamily="34" charset="0"/>
              </a:rPr>
              <a:t>：分散の等質性を検定</a:t>
            </a:r>
            <a:endParaRPr lang="en-US" altLang="ja-JP" sz="2800" dirty="0">
              <a:latin typeface="Arial" panose="020B0604020202020204" pitchFamily="34" charset="0"/>
              <a:cs typeface="Arial" panose="020B0604020202020204" pitchFamily="34" charset="0"/>
            </a:endParaRPr>
          </a:p>
          <a:p>
            <a:r>
              <a:rPr lang="ja-JP" altLang="en-US" sz="2800" dirty="0">
                <a:latin typeface="Arial" panose="020B0604020202020204" pitchFamily="34" charset="0"/>
                <a:cs typeface="Arial" panose="020B0604020202020204" pitchFamily="34" charset="0"/>
              </a:rPr>
              <a:t>（パラメトリック，分散が等しいことを前提）　</a:t>
            </a:r>
          </a:p>
          <a:p>
            <a:endParaRPr lang="en-US" altLang="ja-JP" sz="2800" dirty="0">
              <a:latin typeface="Arial" panose="020B0604020202020204" pitchFamily="34" charset="0"/>
              <a:cs typeface="Arial" panose="020B0604020202020204" pitchFamily="34"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17</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4" name="図 3"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87" y="630226"/>
            <a:ext cx="7278116" cy="1705213"/>
          </a:xfrm>
          <a:prstGeom prst="rect">
            <a:avLst/>
          </a:prstGeom>
        </p:spPr>
      </p:pic>
      <p:sp>
        <p:nvSpPr>
          <p:cNvPr id="23" name="円/楕円 22"/>
          <p:cNvSpPr/>
          <p:nvPr/>
        </p:nvSpPr>
        <p:spPr>
          <a:xfrm>
            <a:off x="5292080" y="1894987"/>
            <a:ext cx="594610" cy="440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793742" y="2556587"/>
            <a:ext cx="4116454" cy="338554"/>
          </a:xfrm>
          <a:prstGeom prst="rect">
            <a:avLst/>
          </a:prstGeom>
          <a:noFill/>
        </p:spPr>
        <p:txBody>
          <a:bodyPr wrap="square" rtlCol="0">
            <a:spAutoFit/>
          </a:bodyPr>
          <a:lstStyle/>
          <a:p>
            <a:r>
              <a:rPr kumimoji="1" lang="ja-JP" altLang="en-US" sz="1600" dirty="0">
                <a:latin typeface="Arial" panose="020B0604020202020204" pitchFamily="34" charset="0"/>
                <a:cs typeface="Arial" panose="020B0604020202020204" pitchFamily="34" charset="0"/>
              </a:rPr>
              <a:t>有意ではないため，等分散性が保証された．</a:t>
            </a:r>
          </a:p>
        </p:txBody>
      </p:sp>
      <p:pic>
        <p:nvPicPr>
          <p:cNvPr id="8" name="図 7"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78" y="3732442"/>
            <a:ext cx="7840170" cy="1428950"/>
          </a:xfrm>
          <a:prstGeom prst="rect">
            <a:avLst/>
          </a:prstGeom>
        </p:spPr>
      </p:pic>
      <p:pic>
        <p:nvPicPr>
          <p:cNvPr id="9" name="図 8" descr="画面の領域"/>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26" y="5131415"/>
            <a:ext cx="7697275" cy="257211"/>
          </a:xfrm>
          <a:prstGeom prst="rect">
            <a:avLst/>
          </a:prstGeom>
        </p:spPr>
      </p:pic>
      <p:sp>
        <p:nvSpPr>
          <p:cNvPr id="29" name="円/楕円 28"/>
          <p:cNvSpPr/>
          <p:nvPr/>
        </p:nvSpPr>
        <p:spPr>
          <a:xfrm>
            <a:off x="5147175" y="4895779"/>
            <a:ext cx="594610" cy="440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6660232" y="4815977"/>
            <a:ext cx="594610" cy="440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9DE3250-EA5F-FA41-B10C-4F9260AD82BE}"/>
              </a:ext>
            </a:extLst>
          </p:cNvPr>
          <p:cNvSpPr/>
          <p:nvPr/>
        </p:nvSpPr>
        <p:spPr>
          <a:xfrm>
            <a:off x="3275856" y="5731096"/>
            <a:ext cx="6497670" cy="923330"/>
          </a:xfrm>
          <a:prstGeom prst="rect">
            <a:avLst/>
          </a:prstGeom>
        </p:spPr>
        <p:txBody>
          <a:bodyPr wrap="square">
            <a:spAutoFit/>
          </a:bodyPr>
          <a:lstStyle/>
          <a:p>
            <a:r>
              <a:rPr lang="en-US" altLang="ja-JP" dirty="0"/>
              <a:t>F</a:t>
            </a:r>
            <a:r>
              <a:rPr lang="ja-JP" altLang="en-US" dirty="0"/>
              <a:t>（時間帯の自由度</a:t>
            </a:r>
            <a:r>
              <a:rPr lang="en-US" altLang="ja-JP" dirty="0"/>
              <a:t>4</a:t>
            </a:r>
            <a:r>
              <a:rPr lang="ja-JP" altLang="en-US" dirty="0" err="1"/>
              <a:t>，</a:t>
            </a:r>
            <a:r>
              <a:rPr lang="ja-JP" altLang="en-US" dirty="0"/>
              <a:t>誤差の自由度</a:t>
            </a:r>
            <a:r>
              <a:rPr lang="en-US" altLang="ja-JP" dirty="0"/>
              <a:t>36</a:t>
            </a:r>
            <a:r>
              <a:rPr lang="ja-JP" altLang="en-US" dirty="0"/>
              <a:t>）は</a:t>
            </a:r>
            <a:r>
              <a:rPr lang="en-US" altLang="ja-JP" dirty="0"/>
              <a:t>2.63</a:t>
            </a:r>
          </a:p>
          <a:p>
            <a:r>
              <a:rPr lang="en-US" altLang="ja-JP" dirty="0"/>
              <a:t>2.63</a:t>
            </a:r>
            <a:r>
              <a:rPr lang="ja-JP" altLang="en-US" dirty="0"/>
              <a:t>＜</a:t>
            </a:r>
            <a:r>
              <a:rPr lang="en-US" altLang="ja-JP" dirty="0"/>
              <a:t>10.59</a:t>
            </a:r>
          </a:p>
          <a:p>
            <a:r>
              <a:rPr lang="ja-JP" altLang="en-US" dirty="0"/>
              <a:t>より，有意である．→いずれかの群間に有意差あり</a:t>
            </a:r>
          </a:p>
        </p:txBody>
      </p:sp>
      <p:sp>
        <p:nvSpPr>
          <p:cNvPr id="16" name="正方形/長方形 15"/>
          <p:cNvSpPr/>
          <p:nvPr/>
        </p:nvSpPr>
        <p:spPr>
          <a:xfrm>
            <a:off x="213199" y="368616"/>
            <a:ext cx="8676456" cy="523220"/>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●等分散の検定</a:t>
            </a:r>
            <a:endParaRPr lang="en-US" altLang="ja-JP"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19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p:cNvSpPr/>
          <p:nvPr/>
        </p:nvSpPr>
        <p:spPr>
          <a:xfrm>
            <a:off x="-1" y="-27384"/>
            <a:ext cx="9144001" cy="39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46" name="直線コネクタ 45"/>
          <p:cNvCxnSpPr/>
          <p:nvPr/>
        </p:nvCxnSpPr>
        <p:spPr>
          <a:xfrm>
            <a:off x="351" y="404664"/>
            <a:ext cx="91436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0" y="-90994"/>
            <a:ext cx="1907704" cy="523220"/>
          </a:xfrm>
          <a:prstGeom prst="rect">
            <a:avLst/>
          </a:prstGeom>
          <a:noFill/>
        </p:spPr>
        <p:txBody>
          <a:bodyPr wrap="square" rtlCol="0">
            <a:spAutoFit/>
          </a:bodyPr>
          <a:lstStyle/>
          <a:p>
            <a:r>
              <a:rPr lang="ja-JP" altLang="en-US" sz="2800" dirty="0">
                <a:solidFill>
                  <a:schemeClr val="bg1"/>
                </a:solidFill>
                <a:latin typeface="Times New Roman" panose="02020603050405020304" pitchFamily="18" charset="0"/>
                <a:cs typeface="Times New Roman" panose="02020603050405020304" pitchFamily="18" charset="0"/>
              </a:rPr>
              <a:t>統計処理 </a:t>
            </a:r>
            <a:endParaRPr kumimoji="1" lang="ja-JP" altLang="en-US" sz="2800" dirty="0">
              <a:solidFill>
                <a:schemeClr val="bg1"/>
              </a:solidFill>
              <a:latin typeface="Times New Roman" panose="02020603050405020304" pitchFamily="18" charset="0"/>
              <a:cs typeface="Times New Roman" panose="02020603050405020304" pitchFamily="18" charset="0"/>
            </a:endParaRPr>
          </a:p>
        </p:txBody>
      </p:sp>
      <p:sp>
        <p:nvSpPr>
          <p:cNvPr id="24" name="正方形/長方形 23"/>
          <p:cNvSpPr/>
          <p:nvPr/>
        </p:nvSpPr>
        <p:spPr>
          <a:xfrm>
            <a:off x="0" y="455659"/>
            <a:ext cx="8676456" cy="954107"/>
          </a:xfrm>
          <a:prstGeom prst="rect">
            <a:avLst/>
          </a:prstGeom>
        </p:spPr>
        <p:txBody>
          <a:bodyPr wrap="square">
            <a:spAutoFit/>
          </a:bodyPr>
          <a:lstStyle/>
          <a:p>
            <a:r>
              <a:rPr lang="ja-JP" altLang="en-US" sz="2800" dirty="0">
                <a:latin typeface="Arial" panose="020B0604020202020204" pitchFamily="34" charset="0"/>
                <a:cs typeface="Arial" panose="020B0604020202020204" pitchFamily="34" charset="0"/>
              </a:rPr>
              <a:t>● 多重比較０１　</a:t>
            </a:r>
          </a:p>
          <a:p>
            <a:endParaRPr lang="en-US" altLang="ja-JP" sz="2800" dirty="0">
              <a:latin typeface="Arial" panose="020B0604020202020204" pitchFamily="34" charset="0"/>
              <a:cs typeface="Arial" panose="020B0604020202020204" pitchFamily="34"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17</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1052736"/>
            <a:ext cx="5135511" cy="5279767"/>
          </a:xfrm>
          <a:prstGeom prst="rect">
            <a:avLst/>
          </a:prstGeom>
        </p:spPr>
      </p:pic>
      <p:sp>
        <p:nvSpPr>
          <p:cNvPr id="9" name="円/楕円 8"/>
          <p:cNvSpPr/>
          <p:nvPr/>
        </p:nvSpPr>
        <p:spPr>
          <a:xfrm>
            <a:off x="3851920" y="1844824"/>
            <a:ext cx="59461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3851920" y="3279837"/>
            <a:ext cx="594610" cy="296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3851920" y="3933056"/>
            <a:ext cx="594610" cy="296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3851920" y="4653136"/>
            <a:ext cx="594610" cy="296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00916" y="3212976"/>
            <a:ext cx="2094820" cy="1200329"/>
          </a:xfrm>
          <a:prstGeom prst="rect">
            <a:avLst/>
          </a:prstGeom>
          <a:noFill/>
          <a:ln w="28575">
            <a:solidFill>
              <a:schemeClr val="tx1"/>
            </a:solidFill>
          </a:ln>
        </p:spPr>
        <p:txBody>
          <a:bodyPr wrap="square" rtlCol="0">
            <a:spAutoFit/>
          </a:bodyPr>
          <a:lstStyle/>
          <a:p>
            <a:pPr algn="ctr"/>
            <a:r>
              <a:rPr kumimoji="1" lang="en-US" altLang="ja-JP" dirty="0">
                <a:solidFill>
                  <a:schemeClr val="accent2"/>
                </a:solidFill>
                <a:latin typeface="Arial" panose="020B0604020202020204" pitchFamily="34" charset="0"/>
                <a:cs typeface="Arial" panose="020B0604020202020204" pitchFamily="34" charset="0"/>
              </a:rPr>
              <a:t>9-12</a:t>
            </a:r>
            <a:r>
              <a:rPr kumimoji="1" lang="ja-JP" altLang="en-US" dirty="0">
                <a:solidFill>
                  <a:schemeClr val="accent2"/>
                </a:solidFill>
                <a:latin typeface="Arial" panose="020B0604020202020204" pitchFamily="34" charset="0"/>
                <a:cs typeface="Arial" panose="020B0604020202020204" pitchFamily="34" charset="0"/>
              </a:rPr>
              <a:t>と</a:t>
            </a:r>
            <a:r>
              <a:rPr kumimoji="1" lang="en-US" altLang="ja-JP" dirty="0">
                <a:solidFill>
                  <a:schemeClr val="accent2"/>
                </a:solidFill>
                <a:latin typeface="Arial" panose="020B0604020202020204" pitchFamily="34" charset="0"/>
                <a:cs typeface="Arial" panose="020B0604020202020204" pitchFamily="34" charset="0"/>
              </a:rPr>
              <a:t>12-15</a:t>
            </a:r>
          </a:p>
          <a:p>
            <a:pPr algn="ctr"/>
            <a:r>
              <a:rPr lang="en-US" altLang="ja-JP" dirty="0">
                <a:solidFill>
                  <a:schemeClr val="accent2"/>
                </a:solidFill>
                <a:latin typeface="Arial" panose="020B0604020202020204" pitchFamily="34" charset="0"/>
                <a:cs typeface="Arial" panose="020B0604020202020204" pitchFamily="34" charset="0"/>
              </a:rPr>
              <a:t>9-12</a:t>
            </a:r>
            <a:r>
              <a:rPr lang="ja-JP" altLang="en-US" dirty="0">
                <a:solidFill>
                  <a:schemeClr val="accent2"/>
                </a:solidFill>
                <a:latin typeface="Arial" panose="020B0604020202020204" pitchFamily="34" charset="0"/>
                <a:cs typeface="Arial" panose="020B0604020202020204" pitchFamily="34" charset="0"/>
              </a:rPr>
              <a:t>と</a:t>
            </a:r>
            <a:r>
              <a:rPr lang="en-US" altLang="ja-JP" dirty="0">
                <a:solidFill>
                  <a:schemeClr val="accent2"/>
                </a:solidFill>
                <a:latin typeface="Arial" panose="020B0604020202020204" pitchFamily="34" charset="0"/>
                <a:cs typeface="Arial" panose="020B0604020202020204" pitchFamily="34" charset="0"/>
              </a:rPr>
              <a:t>15-18</a:t>
            </a:r>
          </a:p>
          <a:p>
            <a:pPr algn="ctr"/>
            <a:r>
              <a:rPr lang="en-US" altLang="ja-JP" dirty="0">
                <a:solidFill>
                  <a:schemeClr val="accent2"/>
                </a:solidFill>
                <a:latin typeface="Arial" panose="020B0604020202020204" pitchFamily="34" charset="0"/>
                <a:cs typeface="Arial" panose="020B0604020202020204" pitchFamily="34" charset="0"/>
              </a:rPr>
              <a:t>9-12</a:t>
            </a:r>
            <a:r>
              <a:rPr lang="ja-JP" altLang="en-US" dirty="0">
                <a:solidFill>
                  <a:schemeClr val="accent2"/>
                </a:solidFill>
                <a:latin typeface="Arial" panose="020B0604020202020204" pitchFamily="34" charset="0"/>
                <a:cs typeface="Arial" panose="020B0604020202020204" pitchFamily="34" charset="0"/>
              </a:rPr>
              <a:t>と</a:t>
            </a:r>
            <a:r>
              <a:rPr lang="en-US" altLang="ja-JP" dirty="0">
                <a:solidFill>
                  <a:schemeClr val="accent2"/>
                </a:solidFill>
                <a:latin typeface="Arial" panose="020B0604020202020204" pitchFamily="34" charset="0"/>
                <a:cs typeface="Arial" panose="020B0604020202020204" pitchFamily="34" charset="0"/>
              </a:rPr>
              <a:t>18-21</a:t>
            </a:r>
            <a:endParaRPr kumimoji="1" lang="en-US" altLang="ja-JP" dirty="0">
              <a:solidFill>
                <a:schemeClr val="accent2"/>
              </a:solidFill>
              <a:latin typeface="Arial" panose="020B0604020202020204" pitchFamily="34" charset="0"/>
              <a:cs typeface="Arial" panose="020B0604020202020204" pitchFamily="34" charset="0"/>
            </a:endParaRPr>
          </a:p>
          <a:p>
            <a:pPr algn="ctr"/>
            <a:r>
              <a:rPr lang="en-US" altLang="ja-JP" dirty="0">
                <a:solidFill>
                  <a:schemeClr val="accent2"/>
                </a:solidFill>
                <a:latin typeface="Arial" panose="020B0604020202020204" pitchFamily="34" charset="0"/>
                <a:cs typeface="Arial" panose="020B0604020202020204" pitchFamily="34" charset="0"/>
              </a:rPr>
              <a:t>9-12</a:t>
            </a:r>
            <a:r>
              <a:rPr lang="ja-JP" altLang="en-US" dirty="0">
                <a:solidFill>
                  <a:schemeClr val="accent2"/>
                </a:solidFill>
                <a:latin typeface="Arial" panose="020B0604020202020204" pitchFamily="34" charset="0"/>
                <a:cs typeface="Arial" panose="020B0604020202020204" pitchFamily="34" charset="0"/>
              </a:rPr>
              <a:t>と</a:t>
            </a:r>
            <a:r>
              <a:rPr lang="en-US" altLang="ja-JP" dirty="0">
                <a:solidFill>
                  <a:schemeClr val="accent2"/>
                </a:solidFill>
                <a:latin typeface="Arial" panose="020B0604020202020204" pitchFamily="34" charset="0"/>
                <a:cs typeface="Arial" panose="020B0604020202020204" pitchFamily="34" charset="0"/>
              </a:rPr>
              <a:t>21-24</a:t>
            </a:r>
          </a:p>
        </p:txBody>
      </p:sp>
    </p:spTree>
    <p:extLst>
      <p:ext uri="{BB962C8B-B14F-4D97-AF65-F5344CB8AC3E}">
        <p14:creationId xmlns:p14="http://schemas.microsoft.com/office/powerpoint/2010/main" val="217520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94CBFA9-2DD5-1F42-A43E-667869AACB92}"/>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21" name="直線コネクタ 20">
            <a:extLst>
              <a:ext uri="{FF2B5EF4-FFF2-40B4-BE49-F238E27FC236}">
                <a16:creationId xmlns:a16="http://schemas.microsoft.com/office/drawing/2014/main" id="{563A364A-2DF9-BD4A-B4B1-E70BA5E85182}"/>
              </a:ext>
            </a:extLst>
          </p:cNvPr>
          <p:cNvCxnSpPr/>
          <p:nvPr/>
        </p:nvCxnSpPr>
        <p:spPr>
          <a:xfrm>
            <a:off x="-1" y="423749"/>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 y="-90994"/>
            <a:ext cx="5597291"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実験結果</a:t>
            </a:r>
            <a:r>
              <a:rPr lang="en-US" altLang="ja-JP"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a:t>
            </a:r>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  歩行速度の日内変動</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24" name="正方形/長方形 23"/>
          <p:cNvSpPr/>
          <p:nvPr/>
        </p:nvSpPr>
        <p:spPr>
          <a:xfrm>
            <a:off x="0" y="455659"/>
            <a:ext cx="8676456" cy="523220"/>
          </a:xfrm>
          <a:prstGeom prst="rect">
            <a:avLst/>
          </a:prstGeom>
        </p:spPr>
        <p:txBody>
          <a:bodyPr wrap="square">
            <a:spAutoFit/>
          </a:bodyPr>
          <a:lstStyle/>
          <a:p>
            <a:r>
              <a:rPr lang="ja-JP" altLang="en-US" sz="2800" dirty="0">
                <a:latin typeface="MS PGothic" panose="020B0600070205080204" pitchFamily="34" charset="-128"/>
                <a:ea typeface="MS PGothic" panose="020B0600070205080204" pitchFamily="34" charset="-128"/>
                <a:cs typeface="Arial" panose="020B0604020202020204" pitchFamily="34" charset="0"/>
              </a:rPr>
              <a:t>● 一元配置分散分析</a:t>
            </a:r>
            <a:r>
              <a:rPr lang="en-US" altLang="ja-JP" sz="2800" dirty="0">
                <a:latin typeface="MS PGothic" panose="020B0600070205080204" pitchFamily="34" charset="-128"/>
                <a:ea typeface="MS PGothic" panose="020B0600070205080204" pitchFamily="34" charset="-128"/>
                <a:cs typeface="Arial" panose="020B0604020202020204" pitchFamily="34" charset="0"/>
              </a:rPr>
              <a:t>:</a:t>
            </a:r>
            <a:endParaRPr lang="ja-JP" altLang="en-US" sz="28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 name="角丸四角形 2"/>
          <p:cNvSpPr/>
          <p:nvPr/>
        </p:nvSpPr>
        <p:spPr>
          <a:xfrm>
            <a:off x="323528" y="1076591"/>
            <a:ext cx="2649282" cy="4186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MS PGothic" panose="020B0600070205080204" pitchFamily="34" charset="-128"/>
                <a:ea typeface="MS PGothic" panose="020B0600070205080204" pitchFamily="34" charset="-128"/>
                <a:cs typeface="Arial" panose="020B0604020202020204" pitchFamily="34" charset="0"/>
              </a:rPr>
              <a:t>被験者内因子</a:t>
            </a:r>
          </a:p>
        </p:txBody>
      </p:sp>
      <p:sp>
        <p:nvSpPr>
          <p:cNvPr id="20" name="テキスト ボックス 19"/>
          <p:cNvSpPr txBox="1"/>
          <p:nvPr/>
        </p:nvSpPr>
        <p:spPr>
          <a:xfrm>
            <a:off x="5597290" y="3201855"/>
            <a:ext cx="3491350" cy="492443"/>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主効果が確認された</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0" name="角丸四角形 29"/>
          <p:cNvSpPr/>
          <p:nvPr/>
        </p:nvSpPr>
        <p:spPr>
          <a:xfrm>
            <a:off x="323528" y="2243171"/>
            <a:ext cx="1874189" cy="41864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MS PGothic" panose="020B0600070205080204" pitchFamily="34" charset="-128"/>
                <a:ea typeface="MS PGothic" panose="020B0600070205080204" pitchFamily="34" charset="-128"/>
                <a:cs typeface="Arial" panose="020B0604020202020204" pitchFamily="34" charset="0"/>
              </a:rPr>
              <a:t>従属</a:t>
            </a:r>
            <a:r>
              <a:rPr kumimoji="1" lang="ja-JP" altLang="en-US" sz="2800" dirty="0">
                <a:latin typeface="MS PGothic" panose="020B0600070205080204" pitchFamily="34" charset="-128"/>
                <a:ea typeface="MS PGothic" panose="020B0600070205080204" pitchFamily="34" charset="-128"/>
                <a:cs typeface="Arial" panose="020B0604020202020204" pitchFamily="34" charset="0"/>
              </a:rPr>
              <a:t>変数</a:t>
            </a:r>
          </a:p>
        </p:txBody>
      </p:sp>
      <p:sp>
        <p:nvSpPr>
          <p:cNvPr id="35" name="コンテンツ プレースホルダー 2"/>
          <p:cNvSpPr txBox="1">
            <a:spLocks/>
          </p:cNvSpPr>
          <p:nvPr/>
        </p:nvSpPr>
        <p:spPr bwMode="auto">
          <a:xfrm>
            <a:off x="5597290" y="2175917"/>
            <a:ext cx="2721435" cy="37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charset="0"/>
              <a:buNone/>
            </a:pPr>
            <a:r>
              <a:rPr lang="en-US" altLang="ja-JP" sz="2000" dirty="0">
                <a:latin typeface="MS PGothic" panose="020B0600070205080204" pitchFamily="34" charset="-128"/>
                <a:ea typeface="MS PGothic" panose="020B0600070205080204" pitchFamily="34" charset="-128"/>
                <a:cs typeface="Arial" panose="020B0604020202020204" pitchFamily="34" charset="0"/>
              </a:rPr>
              <a:t>5</a:t>
            </a:r>
            <a:r>
              <a:rPr lang="ja-JP" altLang="en-US" sz="2000" dirty="0">
                <a:latin typeface="MS PGothic" panose="020B0600070205080204" pitchFamily="34" charset="-128"/>
                <a:ea typeface="MS PGothic" panose="020B0600070205080204" pitchFamily="34" charset="-128"/>
                <a:cs typeface="Arial" panose="020B0604020202020204" pitchFamily="34" charset="0"/>
              </a:rPr>
              <a:t>％を有意水準とする</a:t>
            </a:r>
          </a:p>
        </p:txBody>
      </p:sp>
      <p:sp>
        <p:nvSpPr>
          <p:cNvPr id="39" name="テキスト ボックス 38"/>
          <p:cNvSpPr txBox="1"/>
          <p:nvPr/>
        </p:nvSpPr>
        <p:spPr>
          <a:xfrm>
            <a:off x="267143" y="1589880"/>
            <a:ext cx="2518821" cy="400110"/>
          </a:xfrm>
          <a:prstGeom prst="rect">
            <a:avLst/>
          </a:prstGeom>
          <a:noFill/>
        </p:spPr>
        <p:txBody>
          <a:bodyPr wrap="square" rtlCol="0">
            <a:spAutoFit/>
          </a:bodyPr>
          <a:lstStyle/>
          <a:p>
            <a:pPr algn="ctr"/>
            <a:r>
              <a:rPr kumimoji="1" lang="ja-JP" altLang="en-US" sz="2000">
                <a:latin typeface="MS PGothic" panose="020B0600070205080204" pitchFamily="34" charset="-128"/>
                <a:ea typeface="MS PGothic" panose="020B0600070205080204" pitchFamily="34" charset="-128"/>
              </a:rPr>
              <a:t>時間帯</a:t>
            </a:r>
            <a:r>
              <a:rPr kumimoji="1" lang="ja-JP" altLang="en-US" sz="2000" dirty="0">
                <a:latin typeface="MS PGothic" panose="020B0600070205080204" pitchFamily="34" charset="-128"/>
                <a:ea typeface="MS PGothic" panose="020B0600070205080204" pitchFamily="34" charset="-128"/>
              </a:rPr>
              <a:t>因子</a:t>
            </a:r>
          </a:p>
        </p:txBody>
      </p:sp>
      <p:sp>
        <p:nvSpPr>
          <p:cNvPr id="42" name="テキスト ボックス 41"/>
          <p:cNvSpPr txBox="1"/>
          <p:nvPr/>
        </p:nvSpPr>
        <p:spPr>
          <a:xfrm>
            <a:off x="651701" y="2732584"/>
            <a:ext cx="2261790" cy="400110"/>
          </a:xfrm>
          <a:prstGeom prst="rect">
            <a:avLst/>
          </a:prstGeom>
          <a:noFill/>
        </p:spPr>
        <p:txBody>
          <a:bodyPr wrap="square" rtlCol="0">
            <a:spAutoFit/>
          </a:bodyPr>
          <a:lstStyle/>
          <a:p>
            <a:pPr algn="ctr"/>
            <a:r>
              <a:rPr kumimoji="1" lang="ja-JP" altLang="en-US" sz="2000" dirty="0">
                <a:latin typeface="MS PGothic" panose="020B0600070205080204" pitchFamily="34" charset="-128"/>
                <a:ea typeface="MS PGothic" panose="020B0600070205080204" pitchFamily="34" charset="-128"/>
              </a:rPr>
              <a:t>平均歩行速度因子</a:t>
            </a: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5</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33" name="右矢印 32"/>
          <p:cNvSpPr/>
          <p:nvPr/>
        </p:nvSpPr>
        <p:spPr>
          <a:xfrm rot="5400000">
            <a:off x="4697494" y="2006164"/>
            <a:ext cx="474595" cy="725938"/>
          </a:xfrm>
          <a:prstGeom prst="rightArrow">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31" name="テキスト ボックス 30"/>
          <p:cNvSpPr txBox="1"/>
          <p:nvPr/>
        </p:nvSpPr>
        <p:spPr>
          <a:xfrm>
            <a:off x="2937465" y="1654272"/>
            <a:ext cx="4199860" cy="369332"/>
          </a:xfrm>
          <a:prstGeom prst="rect">
            <a:avLst/>
          </a:prstGeom>
          <a:noFill/>
          <a:ln w="28575">
            <a:solidFill>
              <a:schemeClr val="tx1"/>
            </a:solidFill>
          </a:ln>
        </p:spPr>
        <p:txBody>
          <a:bodyPr wrap="square" rtlCol="0">
            <a:spAutoFit/>
          </a:bodyPr>
          <a:lstStyle/>
          <a:p>
            <a:pPr algn="ct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9-12</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12-15</a:t>
            </a:r>
            <a:r>
              <a:rPr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15-18</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18-21</a:t>
            </a:r>
            <a:r>
              <a:rPr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21-24</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endPar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41" name="正方形/長方形 40"/>
          <p:cNvSpPr/>
          <p:nvPr/>
        </p:nvSpPr>
        <p:spPr>
          <a:xfrm>
            <a:off x="140609" y="3619867"/>
            <a:ext cx="8676456" cy="523220"/>
          </a:xfrm>
          <a:prstGeom prst="rect">
            <a:avLst/>
          </a:prstGeom>
        </p:spPr>
        <p:txBody>
          <a:bodyPr wrap="square">
            <a:spAutoFit/>
          </a:bodyPr>
          <a:lstStyle/>
          <a:p>
            <a:r>
              <a:rPr lang="ja-JP" altLang="en-US" sz="2800" dirty="0">
                <a:latin typeface="MS PGothic" panose="020B0600070205080204" pitchFamily="34" charset="-128"/>
                <a:ea typeface="MS PGothic" panose="020B0600070205080204" pitchFamily="34" charset="-128"/>
                <a:cs typeface="Arial" panose="020B0604020202020204" pitchFamily="34" charset="0"/>
              </a:rPr>
              <a:t>● 多重比較</a:t>
            </a:r>
            <a:r>
              <a:rPr lang="en-US" altLang="ja-JP" sz="2800" dirty="0">
                <a:latin typeface="MS PGothic" panose="020B0600070205080204" pitchFamily="34" charset="-128"/>
                <a:ea typeface="MS PGothic" panose="020B0600070205080204" pitchFamily="34" charset="-128"/>
                <a:cs typeface="Arial" panose="020B0604020202020204" pitchFamily="34" charset="0"/>
              </a:rPr>
              <a:t>: </a:t>
            </a:r>
            <a:r>
              <a:rPr lang="ja-JP" altLang="en-US" sz="2800" dirty="0">
                <a:latin typeface="MS PGothic" panose="020B0600070205080204" pitchFamily="34" charset="-128"/>
                <a:ea typeface="MS PGothic" panose="020B0600070205080204" pitchFamily="34" charset="-128"/>
                <a:cs typeface="Arial" panose="020B0604020202020204" pitchFamily="34" charset="0"/>
              </a:rPr>
              <a:t>　</a:t>
            </a:r>
          </a:p>
        </p:txBody>
      </p:sp>
      <p:sp>
        <p:nvSpPr>
          <p:cNvPr id="22" name="テキスト ボックス 21">
            <a:extLst>
              <a:ext uri="{FF2B5EF4-FFF2-40B4-BE49-F238E27FC236}">
                <a16:creationId xmlns:a16="http://schemas.microsoft.com/office/drawing/2014/main" id="{9C27DF8E-47D5-8E4E-9E8F-022E2849EA7C}"/>
              </a:ext>
            </a:extLst>
          </p:cNvPr>
          <p:cNvSpPr txBox="1"/>
          <p:nvPr/>
        </p:nvSpPr>
        <p:spPr>
          <a:xfrm>
            <a:off x="4063745" y="2707791"/>
            <a:ext cx="1742028" cy="369332"/>
          </a:xfrm>
          <a:prstGeom prst="rect">
            <a:avLst/>
          </a:prstGeom>
          <a:noFill/>
          <a:ln w="28575">
            <a:solidFill>
              <a:schemeClr val="tx1"/>
            </a:solidFill>
          </a:ln>
        </p:spPr>
        <p:txBody>
          <a:bodyPr wrap="square" rtlCol="0">
            <a:spAutoFit/>
          </a:bodyPr>
          <a:lstStyle/>
          <a:p>
            <a:pPr algn="ct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歩行速度</a:t>
            </a:r>
            <a:endPar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43E8516D-D54D-F043-9095-418C61FECAB4}"/>
              </a:ext>
            </a:extLst>
          </p:cNvPr>
          <p:cNvSpPr txBox="1"/>
          <p:nvPr/>
        </p:nvSpPr>
        <p:spPr>
          <a:xfrm>
            <a:off x="6169478" y="5785817"/>
            <a:ext cx="2647587" cy="892552"/>
          </a:xfrm>
          <a:prstGeom prst="rect">
            <a:avLst/>
          </a:prstGeom>
          <a:noFill/>
          <a:ln w="28575">
            <a:solidFill>
              <a:srgbClr val="00B050"/>
            </a:solidFill>
          </a:ln>
        </p:spPr>
        <p:txBody>
          <a:bodyPr wrap="square" rtlCol="0" anchor="ctr">
            <a:spAutoFit/>
          </a:bodyPr>
          <a:lstStyle/>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9-12</a:t>
            </a:r>
            <a:r>
              <a:rPr lang="ja-JP" altLang="en-US" sz="2600">
                <a:latin typeface="MS PGothic" panose="020B0600070205080204" pitchFamily="34" charset="-128"/>
                <a:ea typeface="MS PGothic" panose="020B0600070205080204" pitchFamily="34" charset="-128"/>
                <a:cs typeface="Arial" panose="020B0604020202020204" pitchFamily="34" charset="0"/>
              </a:rPr>
              <a:t>時の</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歩行速度が速い</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211D4F67-CA76-1741-85C1-72CC8EFC78A5}"/>
              </a:ext>
            </a:extLst>
          </p:cNvPr>
          <p:cNvSpPr txBox="1"/>
          <p:nvPr/>
        </p:nvSpPr>
        <p:spPr>
          <a:xfrm>
            <a:off x="3650657" y="1211632"/>
            <a:ext cx="2518821" cy="400110"/>
          </a:xfrm>
          <a:prstGeom prst="rect">
            <a:avLst/>
          </a:prstGeom>
          <a:noFill/>
        </p:spPr>
        <p:txBody>
          <a:bodyPr wrap="square" rtlCol="0">
            <a:spAutoFit/>
          </a:bodyPr>
          <a:lstStyle/>
          <a:p>
            <a:pPr algn="ctr"/>
            <a:r>
              <a:rPr lang="ja-JP" altLang="en-US" sz="2000">
                <a:latin typeface="MS PGothic" panose="020B0600070205080204" pitchFamily="34" charset="-128"/>
                <a:ea typeface="MS PGothic" panose="020B0600070205080204" pitchFamily="34" charset="-128"/>
              </a:rPr>
              <a:t>被験者</a:t>
            </a:r>
            <a:r>
              <a:rPr lang="en-US" altLang="ja-JP" sz="2000" dirty="0">
                <a:latin typeface="MS PGothic" panose="020B0600070205080204" pitchFamily="34" charset="-128"/>
                <a:ea typeface="MS PGothic" panose="020B0600070205080204" pitchFamily="34" charset="-128"/>
              </a:rPr>
              <a:t>10</a:t>
            </a:r>
            <a:r>
              <a:rPr lang="ja-JP" altLang="en-US" sz="2000">
                <a:latin typeface="MS PGothic" panose="020B0600070205080204" pitchFamily="34" charset="-128"/>
                <a:ea typeface="MS PGothic" panose="020B0600070205080204" pitchFamily="34" charset="-128"/>
              </a:rPr>
              <a:t>名</a:t>
            </a:r>
            <a:endParaRPr kumimoji="1" lang="ja-JP" altLang="en-US" sz="2000" dirty="0">
              <a:latin typeface="MS PGothic" panose="020B0600070205080204" pitchFamily="34" charset="-128"/>
              <a:ea typeface="MS PGothic" panose="020B0600070205080204" pitchFamily="34" charset="-128"/>
            </a:endParaRPr>
          </a:p>
        </p:txBody>
      </p:sp>
      <p:pic>
        <p:nvPicPr>
          <p:cNvPr id="26" name="図 25">
            <a:extLst>
              <a:ext uri="{FF2B5EF4-FFF2-40B4-BE49-F238E27FC236}">
                <a16:creationId xmlns:a16="http://schemas.microsoft.com/office/drawing/2014/main" id="{4FBFA484-D719-C440-8831-6DE696E13730}"/>
              </a:ext>
            </a:extLst>
          </p:cNvPr>
          <p:cNvPicPr/>
          <p:nvPr/>
        </p:nvPicPr>
        <p:blipFill>
          <a:blip r:embed="rId3"/>
          <a:stretch>
            <a:fillRect/>
          </a:stretch>
        </p:blipFill>
        <p:spPr>
          <a:xfrm>
            <a:off x="2171445" y="3630156"/>
            <a:ext cx="3784600" cy="3009900"/>
          </a:xfrm>
          <a:prstGeom prst="rect">
            <a:avLst/>
          </a:prstGeom>
        </p:spPr>
      </p:pic>
    </p:spTree>
    <p:extLst>
      <p:ext uri="{BB962C8B-B14F-4D97-AF65-F5344CB8AC3E}">
        <p14:creationId xmlns:p14="http://schemas.microsoft.com/office/powerpoint/2010/main" val="312590417"/>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94CBFA9-2DD5-1F42-A43E-667869AACB92}"/>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21" name="直線コネクタ 20">
            <a:extLst>
              <a:ext uri="{FF2B5EF4-FFF2-40B4-BE49-F238E27FC236}">
                <a16:creationId xmlns:a16="http://schemas.microsoft.com/office/drawing/2014/main" id="{563A364A-2DF9-BD4A-B4B1-E70BA5E85182}"/>
              </a:ext>
            </a:extLst>
          </p:cNvPr>
          <p:cNvCxnSpPr/>
          <p:nvPr/>
        </p:nvCxnSpPr>
        <p:spPr>
          <a:xfrm>
            <a:off x="-1" y="423749"/>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 y="-90994"/>
            <a:ext cx="6006353"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実験結果</a:t>
            </a:r>
            <a:r>
              <a:rPr lang="en-US" altLang="ja-JP"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 </a:t>
            </a:r>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肉体的疲労感の日内変動 </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24" name="正方形/長方形 23"/>
          <p:cNvSpPr/>
          <p:nvPr/>
        </p:nvSpPr>
        <p:spPr>
          <a:xfrm>
            <a:off x="0" y="455659"/>
            <a:ext cx="8676456" cy="523220"/>
          </a:xfrm>
          <a:prstGeom prst="rect">
            <a:avLst/>
          </a:prstGeom>
        </p:spPr>
        <p:txBody>
          <a:bodyPr wrap="square">
            <a:spAutoFit/>
          </a:bodyPr>
          <a:lstStyle/>
          <a:p>
            <a:r>
              <a:rPr lang="ja-JP" altLang="en-US" sz="2800" dirty="0">
                <a:latin typeface="MS PGothic" panose="020B0600070205080204" pitchFamily="34" charset="-128"/>
                <a:ea typeface="MS PGothic" panose="020B0600070205080204" pitchFamily="34" charset="-128"/>
                <a:cs typeface="Arial" panose="020B0604020202020204" pitchFamily="34" charset="0"/>
              </a:rPr>
              <a:t>● 一元配置分散分析</a:t>
            </a:r>
            <a:r>
              <a:rPr lang="en-US" altLang="ja-JP" sz="2800" dirty="0">
                <a:latin typeface="MS PGothic" panose="020B0600070205080204" pitchFamily="34" charset="-128"/>
                <a:ea typeface="MS PGothic" panose="020B0600070205080204" pitchFamily="34" charset="-128"/>
                <a:cs typeface="Arial" panose="020B0604020202020204" pitchFamily="34" charset="0"/>
              </a:rPr>
              <a:t>:</a:t>
            </a:r>
            <a:endParaRPr lang="ja-JP" altLang="en-US" sz="28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 name="角丸四角形 2"/>
          <p:cNvSpPr/>
          <p:nvPr/>
        </p:nvSpPr>
        <p:spPr>
          <a:xfrm>
            <a:off x="323528" y="1076591"/>
            <a:ext cx="2649282" cy="4186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latin typeface="MS PGothic" panose="020B0600070205080204" pitchFamily="34" charset="-128"/>
                <a:ea typeface="MS PGothic" panose="020B0600070205080204" pitchFamily="34" charset="-128"/>
                <a:cs typeface="Arial" panose="020B0604020202020204" pitchFamily="34" charset="0"/>
              </a:rPr>
              <a:t>被験者内因子</a:t>
            </a:r>
          </a:p>
        </p:txBody>
      </p:sp>
      <p:sp>
        <p:nvSpPr>
          <p:cNvPr id="20" name="テキスト ボックス 19"/>
          <p:cNvSpPr txBox="1"/>
          <p:nvPr/>
        </p:nvSpPr>
        <p:spPr>
          <a:xfrm>
            <a:off x="5597290" y="3201855"/>
            <a:ext cx="3491350" cy="492443"/>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主効果が確認された</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0" name="角丸四角形 29"/>
          <p:cNvSpPr/>
          <p:nvPr/>
        </p:nvSpPr>
        <p:spPr>
          <a:xfrm>
            <a:off x="323528" y="2243171"/>
            <a:ext cx="1874189" cy="41864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latin typeface="MS PGothic" panose="020B0600070205080204" pitchFamily="34" charset="-128"/>
                <a:ea typeface="MS PGothic" panose="020B0600070205080204" pitchFamily="34" charset="-128"/>
                <a:cs typeface="Arial" panose="020B0604020202020204" pitchFamily="34" charset="0"/>
              </a:rPr>
              <a:t>従属</a:t>
            </a:r>
            <a:r>
              <a:rPr kumimoji="1" lang="ja-JP" altLang="en-US" sz="2800" dirty="0">
                <a:latin typeface="MS PGothic" panose="020B0600070205080204" pitchFamily="34" charset="-128"/>
                <a:ea typeface="MS PGothic" panose="020B0600070205080204" pitchFamily="34" charset="-128"/>
                <a:cs typeface="Arial" panose="020B0604020202020204" pitchFamily="34" charset="0"/>
              </a:rPr>
              <a:t>変数</a:t>
            </a:r>
          </a:p>
        </p:txBody>
      </p:sp>
      <p:sp>
        <p:nvSpPr>
          <p:cNvPr id="35" name="コンテンツ プレースホルダー 2"/>
          <p:cNvSpPr txBox="1">
            <a:spLocks/>
          </p:cNvSpPr>
          <p:nvPr/>
        </p:nvSpPr>
        <p:spPr bwMode="auto">
          <a:xfrm>
            <a:off x="5597290" y="2175917"/>
            <a:ext cx="2721435" cy="37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charset="0"/>
              <a:buNone/>
            </a:pPr>
            <a:r>
              <a:rPr lang="en-US" altLang="ja-JP" sz="2000" dirty="0">
                <a:latin typeface="MS PGothic" panose="020B0600070205080204" pitchFamily="34" charset="-128"/>
                <a:ea typeface="MS PGothic" panose="020B0600070205080204" pitchFamily="34" charset="-128"/>
                <a:cs typeface="Arial" panose="020B0604020202020204" pitchFamily="34" charset="0"/>
              </a:rPr>
              <a:t>5</a:t>
            </a:r>
            <a:r>
              <a:rPr lang="ja-JP" altLang="en-US" sz="2000" dirty="0">
                <a:latin typeface="MS PGothic" panose="020B0600070205080204" pitchFamily="34" charset="-128"/>
                <a:ea typeface="MS PGothic" panose="020B0600070205080204" pitchFamily="34" charset="-128"/>
                <a:cs typeface="Arial" panose="020B0604020202020204" pitchFamily="34" charset="0"/>
              </a:rPr>
              <a:t>％を有意水準とする</a:t>
            </a:r>
          </a:p>
        </p:txBody>
      </p:sp>
      <p:sp>
        <p:nvSpPr>
          <p:cNvPr id="39" name="テキスト ボックス 38"/>
          <p:cNvSpPr txBox="1"/>
          <p:nvPr/>
        </p:nvSpPr>
        <p:spPr>
          <a:xfrm>
            <a:off x="267143" y="1589880"/>
            <a:ext cx="2518821" cy="400110"/>
          </a:xfrm>
          <a:prstGeom prst="rect">
            <a:avLst/>
          </a:prstGeom>
          <a:noFill/>
        </p:spPr>
        <p:txBody>
          <a:bodyPr wrap="square" rtlCol="0">
            <a:spAutoFit/>
          </a:bodyPr>
          <a:lstStyle/>
          <a:p>
            <a:pPr algn="ctr"/>
            <a:r>
              <a:rPr kumimoji="1" lang="ja-JP" altLang="en-US" sz="2000">
                <a:latin typeface="MS PGothic" panose="020B0600070205080204" pitchFamily="34" charset="-128"/>
                <a:ea typeface="MS PGothic" panose="020B0600070205080204" pitchFamily="34" charset="-128"/>
              </a:rPr>
              <a:t>時間帯</a:t>
            </a:r>
            <a:r>
              <a:rPr kumimoji="1" lang="ja-JP" altLang="en-US" sz="2000" dirty="0">
                <a:latin typeface="MS PGothic" panose="020B0600070205080204" pitchFamily="34" charset="-128"/>
                <a:ea typeface="MS PGothic" panose="020B0600070205080204" pitchFamily="34" charset="-128"/>
              </a:rPr>
              <a:t>因子</a:t>
            </a:r>
          </a:p>
        </p:txBody>
      </p:sp>
      <p:sp>
        <p:nvSpPr>
          <p:cNvPr id="42" name="テキスト ボックス 41"/>
          <p:cNvSpPr txBox="1"/>
          <p:nvPr/>
        </p:nvSpPr>
        <p:spPr>
          <a:xfrm>
            <a:off x="386658" y="2772340"/>
            <a:ext cx="2979393" cy="400110"/>
          </a:xfrm>
          <a:prstGeom prst="rect">
            <a:avLst/>
          </a:prstGeom>
          <a:noFill/>
        </p:spPr>
        <p:txBody>
          <a:bodyPr wrap="square" rtlCol="0">
            <a:spAutoFit/>
          </a:bodyPr>
          <a:lstStyle/>
          <a:p>
            <a:pPr algn="ctr"/>
            <a:r>
              <a:rPr kumimoji="1" lang="ja-JP" altLang="en-US" sz="2000">
                <a:latin typeface="MS PGothic" panose="020B0600070205080204" pitchFamily="34" charset="-128"/>
                <a:ea typeface="MS PGothic" panose="020B0600070205080204" pitchFamily="34" charset="-128"/>
              </a:rPr>
              <a:t>肉体的疲労感の得点因子</a:t>
            </a:r>
            <a:endParaRPr kumimoji="1" lang="ja-JP" altLang="en-US" sz="2000" dirty="0">
              <a:latin typeface="MS PGothic" panose="020B0600070205080204" pitchFamily="34" charset="-128"/>
              <a:ea typeface="MS PGothic" panose="020B0600070205080204" pitchFamily="34" charset="-128"/>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7</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33" name="右矢印 32"/>
          <p:cNvSpPr/>
          <p:nvPr/>
        </p:nvSpPr>
        <p:spPr>
          <a:xfrm rot="5400000">
            <a:off x="4697494" y="2006164"/>
            <a:ext cx="474595" cy="725938"/>
          </a:xfrm>
          <a:prstGeom prst="rightArrow">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31" name="テキスト ボックス 30"/>
          <p:cNvSpPr txBox="1"/>
          <p:nvPr/>
        </p:nvSpPr>
        <p:spPr>
          <a:xfrm>
            <a:off x="2937465" y="1654272"/>
            <a:ext cx="4199860" cy="369332"/>
          </a:xfrm>
          <a:prstGeom prst="rect">
            <a:avLst/>
          </a:prstGeom>
          <a:noFill/>
          <a:ln w="28575">
            <a:solidFill>
              <a:schemeClr val="tx1"/>
            </a:solidFill>
          </a:ln>
        </p:spPr>
        <p:txBody>
          <a:bodyPr wrap="square" rtlCol="0">
            <a:spAutoFit/>
          </a:bodyPr>
          <a:lstStyle/>
          <a:p>
            <a:pPr algn="ct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9-12</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12-15</a:t>
            </a:r>
            <a:r>
              <a:rPr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15-18</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18-21</a:t>
            </a:r>
            <a:r>
              <a:rPr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r>
              <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rPr>
              <a:t>21-24</a:t>
            </a: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時</a:t>
            </a:r>
            <a:endPar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41" name="正方形/長方形 40"/>
          <p:cNvSpPr/>
          <p:nvPr/>
        </p:nvSpPr>
        <p:spPr>
          <a:xfrm>
            <a:off x="43860" y="3419121"/>
            <a:ext cx="8676456" cy="523220"/>
          </a:xfrm>
          <a:prstGeom prst="rect">
            <a:avLst/>
          </a:prstGeom>
        </p:spPr>
        <p:txBody>
          <a:bodyPr wrap="square">
            <a:spAutoFit/>
          </a:bodyPr>
          <a:lstStyle/>
          <a:p>
            <a:r>
              <a:rPr lang="ja-JP" altLang="en-US" sz="2800" dirty="0">
                <a:latin typeface="MS PGothic" panose="020B0600070205080204" pitchFamily="34" charset="-128"/>
                <a:ea typeface="MS PGothic" panose="020B0600070205080204" pitchFamily="34" charset="-128"/>
                <a:cs typeface="Arial" panose="020B0604020202020204" pitchFamily="34" charset="0"/>
              </a:rPr>
              <a:t>● 多重比較</a:t>
            </a:r>
            <a:r>
              <a:rPr lang="en-US" altLang="ja-JP" sz="2800" dirty="0">
                <a:latin typeface="MS PGothic" panose="020B0600070205080204" pitchFamily="34" charset="-128"/>
                <a:ea typeface="MS PGothic" panose="020B0600070205080204" pitchFamily="34" charset="-128"/>
                <a:cs typeface="Arial" panose="020B0604020202020204" pitchFamily="34" charset="0"/>
              </a:rPr>
              <a:t>: </a:t>
            </a:r>
            <a:r>
              <a:rPr lang="ja-JP" altLang="en-US" sz="2800" dirty="0">
                <a:latin typeface="MS PGothic" panose="020B0600070205080204" pitchFamily="34" charset="-128"/>
                <a:ea typeface="MS PGothic" panose="020B0600070205080204" pitchFamily="34" charset="-128"/>
                <a:cs typeface="Arial" panose="020B0604020202020204" pitchFamily="34" charset="0"/>
              </a:rPr>
              <a:t>　</a:t>
            </a:r>
          </a:p>
        </p:txBody>
      </p:sp>
      <p:sp>
        <p:nvSpPr>
          <p:cNvPr id="22" name="テキスト ボックス 21">
            <a:extLst>
              <a:ext uri="{FF2B5EF4-FFF2-40B4-BE49-F238E27FC236}">
                <a16:creationId xmlns:a16="http://schemas.microsoft.com/office/drawing/2014/main" id="{9C27DF8E-47D5-8E4E-9E8F-022E2849EA7C}"/>
              </a:ext>
            </a:extLst>
          </p:cNvPr>
          <p:cNvSpPr txBox="1"/>
          <p:nvPr/>
        </p:nvSpPr>
        <p:spPr>
          <a:xfrm>
            <a:off x="4063745" y="2707791"/>
            <a:ext cx="1742028" cy="369332"/>
          </a:xfrm>
          <a:prstGeom prst="rect">
            <a:avLst/>
          </a:prstGeom>
          <a:noFill/>
          <a:ln w="28575">
            <a:solidFill>
              <a:schemeClr val="tx1"/>
            </a:solidFill>
          </a:ln>
        </p:spPr>
        <p:txBody>
          <a:bodyPr wrap="square" rtlCol="0">
            <a:spAutoFit/>
          </a:bodyPr>
          <a:lstStyle/>
          <a:p>
            <a:pPr algn="ctr"/>
            <a:r>
              <a:rPr kumimoji="1" lang="ja-JP" altLang="en-US">
                <a:solidFill>
                  <a:srgbClr val="FF0000"/>
                </a:solidFill>
                <a:latin typeface="MS PGothic" panose="020B0600070205080204" pitchFamily="34" charset="-128"/>
                <a:ea typeface="MS PGothic" panose="020B0600070205080204" pitchFamily="34" charset="-128"/>
                <a:cs typeface="Arial" panose="020B0604020202020204" pitchFamily="34" charset="0"/>
              </a:rPr>
              <a:t>肉体的疲労感</a:t>
            </a:r>
            <a:endParaRPr kumimoji="1" lang="en-US" altLang="ja-JP" dirty="0">
              <a:solidFill>
                <a:srgbClr val="FF0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23" name="テキスト ボックス 2">
            <a:extLst>
              <a:ext uri="{FF2B5EF4-FFF2-40B4-BE49-F238E27FC236}">
                <a16:creationId xmlns:a16="http://schemas.microsoft.com/office/drawing/2014/main" id="{99166072-8E18-E447-AD7F-92789BFBA01C}"/>
              </a:ext>
            </a:extLst>
          </p:cNvPr>
          <p:cNvSpPr txBox="1">
            <a:spLocks noChangeArrowheads="1"/>
          </p:cNvSpPr>
          <p:nvPr/>
        </p:nvSpPr>
        <p:spPr bwMode="auto">
          <a:xfrm>
            <a:off x="2659752" y="6462099"/>
            <a:ext cx="1209883" cy="389104"/>
          </a:xfrm>
          <a:prstGeom prst="rect">
            <a:avLst/>
          </a:prstGeom>
          <a:noFill/>
          <a:ln w="9525">
            <a:noFill/>
            <a:miter lim="800000"/>
            <a:headEnd/>
            <a:tailEnd/>
          </a:ln>
        </p:spPr>
        <p:txBody>
          <a:bodyPr rot="0" vert="horz" wrap="square" lIns="91440" tIns="45720" rIns="91440" bIns="45720" anchor="t" anchorCtr="0">
            <a:noAutofit/>
          </a:bodyPr>
          <a:lstStyle/>
          <a:p>
            <a:pPr marL="76200" indent="66675">
              <a:spcAft>
                <a:spcPts val="0"/>
              </a:spcAft>
            </a:pPr>
            <a:r>
              <a:rPr lang="ja-JP" sz="1050">
                <a:effectLst/>
                <a:latin typeface="MS PGothic" panose="020B0600070205080204" pitchFamily="34" charset="-128"/>
                <a:ea typeface="MS PGothic" panose="020B0600070205080204" pitchFamily="34" charset="-128"/>
                <a:cs typeface="ＭＳ Ｐゴシック" panose="020B0600070205080204" pitchFamily="34" charset="-128"/>
              </a:rPr>
              <a:t>時間帯</a:t>
            </a:r>
            <a:r>
              <a:rPr lang="en-US" sz="1050" dirty="0">
                <a:effectLst/>
                <a:latin typeface="MS PGothic" panose="020B0600070205080204" pitchFamily="34" charset="-128"/>
                <a:ea typeface="MS PGothic" panose="020B0600070205080204" pitchFamily="34" charset="-128"/>
                <a:cs typeface="ＭＳ Ｐゴシック" panose="020B0600070205080204" pitchFamily="34" charset="-128"/>
              </a:rPr>
              <a:t>(</a:t>
            </a:r>
            <a:r>
              <a:rPr lang="ja-JP" sz="1050">
                <a:effectLst/>
                <a:latin typeface="MS PGothic" panose="020B0600070205080204" pitchFamily="34" charset="-128"/>
                <a:ea typeface="MS PGothic" panose="020B0600070205080204" pitchFamily="34" charset="-128"/>
                <a:cs typeface="ＭＳ Ｐゴシック" panose="020B0600070205080204" pitchFamily="34" charset="-128"/>
              </a:rPr>
              <a:t>時</a:t>
            </a:r>
            <a:r>
              <a:rPr lang="en-US" sz="1050" dirty="0">
                <a:effectLst/>
                <a:latin typeface="MS PGothic" panose="020B0600070205080204" pitchFamily="34" charset="-128"/>
                <a:ea typeface="MS PGothic" panose="020B0600070205080204" pitchFamily="34" charset="-128"/>
                <a:cs typeface="ＭＳ Ｐゴシック" panose="020B0600070205080204" pitchFamily="34" charset="-128"/>
              </a:rPr>
              <a:t>)</a:t>
            </a:r>
            <a:endParaRPr lang="ja-JP" sz="1200">
              <a:effectLst/>
              <a:latin typeface="MS PGothic" panose="020B0600070205080204" pitchFamily="34" charset="-128"/>
              <a:ea typeface="MS PGothic" panose="020B0600070205080204" pitchFamily="34" charset="-128"/>
              <a:cs typeface="ＭＳ Ｐゴシック" panose="020B0600070205080204" pitchFamily="34" charset="-128"/>
            </a:endParaRPr>
          </a:p>
        </p:txBody>
      </p:sp>
      <p:sp>
        <p:nvSpPr>
          <p:cNvPr id="25" name="テキスト ボックス 2">
            <a:extLst>
              <a:ext uri="{FF2B5EF4-FFF2-40B4-BE49-F238E27FC236}">
                <a16:creationId xmlns:a16="http://schemas.microsoft.com/office/drawing/2014/main" id="{19188FDC-8D77-DB40-9C4C-F3AED7DB2628}"/>
              </a:ext>
            </a:extLst>
          </p:cNvPr>
          <p:cNvSpPr txBox="1">
            <a:spLocks noChangeArrowheads="1"/>
          </p:cNvSpPr>
          <p:nvPr/>
        </p:nvSpPr>
        <p:spPr bwMode="auto">
          <a:xfrm rot="16200000">
            <a:off x="95367" y="4267571"/>
            <a:ext cx="1600200" cy="668020"/>
          </a:xfrm>
          <a:prstGeom prst="rect">
            <a:avLst/>
          </a:prstGeom>
          <a:noFill/>
          <a:ln w="9525">
            <a:noFill/>
            <a:miter lim="800000"/>
            <a:headEnd/>
            <a:tailEnd/>
          </a:ln>
        </p:spPr>
        <p:txBody>
          <a:bodyPr rot="0" vert="horz" wrap="square" lIns="91440" tIns="45720" rIns="91440" bIns="45720" anchor="t" anchorCtr="0">
            <a:noAutofit/>
          </a:bodyPr>
          <a:lstStyle/>
          <a:p>
            <a:pPr marL="76200" indent="66675">
              <a:spcAft>
                <a:spcPts val="0"/>
              </a:spcAft>
            </a:pPr>
            <a:r>
              <a:rPr lang="ja-JP" altLang="en-US" sz="1050">
                <a:latin typeface="MS PGothic" panose="020B0600070205080204" pitchFamily="34" charset="-128"/>
                <a:ea typeface="MS PGothic" panose="020B0600070205080204" pitchFamily="34" charset="-128"/>
                <a:cs typeface="ＭＳ Ｐゴシック" panose="020B0600070205080204" pitchFamily="34" charset="-128"/>
              </a:rPr>
              <a:t>得点</a:t>
            </a:r>
            <a:endParaRPr lang="ja-JP" sz="1200">
              <a:effectLst/>
              <a:latin typeface="MS PGothic" panose="020B0600070205080204" pitchFamily="34" charset="-128"/>
              <a:ea typeface="MS PGothic" panose="020B0600070205080204" pitchFamily="34" charset="-128"/>
              <a:cs typeface="ＭＳ Ｐゴシック" panose="020B0600070205080204" pitchFamily="34" charset="-128"/>
            </a:endParaRPr>
          </a:p>
        </p:txBody>
      </p:sp>
      <p:sp>
        <p:nvSpPr>
          <p:cNvPr id="29" name="テキスト ボックス 28">
            <a:extLst>
              <a:ext uri="{FF2B5EF4-FFF2-40B4-BE49-F238E27FC236}">
                <a16:creationId xmlns:a16="http://schemas.microsoft.com/office/drawing/2014/main" id="{43E8516D-D54D-F043-9095-418C61FECAB4}"/>
              </a:ext>
            </a:extLst>
          </p:cNvPr>
          <p:cNvSpPr txBox="1"/>
          <p:nvPr/>
        </p:nvSpPr>
        <p:spPr>
          <a:xfrm>
            <a:off x="5491266" y="5622238"/>
            <a:ext cx="3597374" cy="892552"/>
          </a:xfrm>
          <a:prstGeom prst="rect">
            <a:avLst/>
          </a:prstGeom>
          <a:noFill/>
          <a:ln w="28575">
            <a:solidFill>
              <a:srgbClr val="00B050"/>
            </a:solidFill>
          </a:ln>
        </p:spPr>
        <p:txBody>
          <a:bodyPr wrap="square" rtlCol="0" anchor="ctr">
            <a:spAutoFit/>
          </a:bodyPr>
          <a:lstStyle/>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9-12</a:t>
            </a:r>
            <a:r>
              <a:rPr lang="ja-JP" altLang="en-US" sz="2600">
                <a:latin typeface="MS PGothic" panose="020B0600070205080204" pitchFamily="34" charset="-128"/>
                <a:ea typeface="MS PGothic" panose="020B0600070205080204" pitchFamily="34" charset="-128"/>
                <a:cs typeface="Arial" panose="020B0604020202020204" pitchFamily="34" charset="0"/>
              </a:rPr>
              <a:t>時の</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肉体的疲労感が少ない</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211D4F67-CA76-1741-85C1-72CC8EFC78A5}"/>
              </a:ext>
            </a:extLst>
          </p:cNvPr>
          <p:cNvSpPr txBox="1"/>
          <p:nvPr/>
        </p:nvSpPr>
        <p:spPr>
          <a:xfrm>
            <a:off x="3650657" y="1211632"/>
            <a:ext cx="2518821" cy="400110"/>
          </a:xfrm>
          <a:prstGeom prst="rect">
            <a:avLst/>
          </a:prstGeom>
          <a:noFill/>
        </p:spPr>
        <p:txBody>
          <a:bodyPr wrap="square" rtlCol="0">
            <a:spAutoFit/>
          </a:bodyPr>
          <a:lstStyle/>
          <a:p>
            <a:pPr algn="ctr"/>
            <a:r>
              <a:rPr lang="ja-JP" altLang="en-US" sz="2000">
                <a:latin typeface="MS PGothic" panose="020B0600070205080204" pitchFamily="34" charset="-128"/>
                <a:ea typeface="MS PGothic" panose="020B0600070205080204" pitchFamily="34" charset="-128"/>
              </a:rPr>
              <a:t>被験者</a:t>
            </a:r>
            <a:r>
              <a:rPr lang="en-US" altLang="ja-JP" sz="2000" dirty="0">
                <a:latin typeface="MS PGothic" panose="020B0600070205080204" pitchFamily="34" charset="-128"/>
                <a:ea typeface="MS PGothic" panose="020B0600070205080204" pitchFamily="34" charset="-128"/>
              </a:rPr>
              <a:t>8</a:t>
            </a:r>
            <a:r>
              <a:rPr lang="ja-JP" altLang="en-US" sz="2000">
                <a:latin typeface="MS PGothic" panose="020B0600070205080204" pitchFamily="34" charset="-128"/>
                <a:ea typeface="MS PGothic" panose="020B0600070205080204" pitchFamily="34" charset="-128"/>
              </a:rPr>
              <a:t>名</a:t>
            </a:r>
            <a:endParaRPr kumimoji="1" lang="ja-JP" altLang="en-US" sz="2000" dirty="0">
              <a:latin typeface="MS PGothic" panose="020B0600070205080204" pitchFamily="34" charset="-128"/>
              <a:ea typeface="MS PGothic" panose="020B0600070205080204" pitchFamily="34" charset="-128"/>
            </a:endParaRPr>
          </a:p>
        </p:txBody>
      </p:sp>
      <p:pic>
        <p:nvPicPr>
          <p:cNvPr id="2" name="図 1">
            <a:extLst>
              <a:ext uri="{FF2B5EF4-FFF2-40B4-BE49-F238E27FC236}">
                <a16:creationId xmlns:a16="http://schemas.microsoft.com/office/drawing/2014/main" id="{9214255D-0BE5-7F43-9DE7-72EAF9779DA9}"/>
              </a:ext>
            </a:extLst>
          </p:cNvPr>
          <p:cNvPicPr>
            <a:picLocks noChangeAspect="1"/>
          </p:cNvPicPr>
          <p:nvPr/>
        </p:nvPicPr>
        <p:blipFill rotWithShape="1">
          <a:blip r:embed="rId3"/>
          <a:srcRect l="7362" b="17995"/>
          <a:stretch/>
        </p:blipFill>
        <p:spPr>
          <a:xfrm>
            <a:off x="913635" y="3666394"/>
            <a:ext cx="4311758" cy="2810332"/>
          </a:xfrm>
          <a:prstGeom prst="rect">
            <a:avLst/>
          </a:prstGeom>
        </p:spPr>
      </p:pic>
    </p:spTree>
    <p:extLst>
      <p:ext uri="{BB962C8B-B14F-4D97-AF65-F5344CB8AC3E}">
        <p14:creationId xmlns:p14="http://schemas.microsoft.com/office/powerpoint/2010/main" val="258023962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cxnSp>
        <p:nvCxnSpPr>
          <p:cNvPr id="17" name="直線コネクタ 16"/>
          <p:cNvCxnSpPr/>
          <p:nvPr/>
        </p:nvCxnSpPr>
        <p:spPr>
          <a:xfrm>
            <a:off x="-1" y="425930"/>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8800608" y="32116"/>
            <a:ext cx="288032" cy="276999"/>
          </a:xfrm>
          <a:prstGeom prst="rect">
            <a:avLst/>
          </a:prstGeom>
          <a:noFill/>
        </p:spPr>
        <p:txBody>
          <a:bodyPr wrap="square" rtlCol="0">
            <a:spAutoFit/>
          </a:bodyPr>
          <a:lstStyle/>
          <a:p>
            <a:r>
              <a:rPr kumimoji="1"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1</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29" name="正方形/長方形 12"/>
          <p:cNvSpPr>
            <a:spLocks noChangeArrowheads="1"/>
          </p:cNvSpPr>
          <p:nvPr/>
        </p:nvSpPr>
        <p:spPr bwMode="auto">
          <a:xfrm>
            <a:off x="3334354" y="1507862"/>
            <a:ext cx="60407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2800" b="0" dirty="0"/>
              <a:t>●</a:t>
            </a:r>
            <a:r>
              <a:rPr lang="ja-JP" altLang="en-US" sz="2400" b="0" dirty="0"/>
              <a:t>「血圧，脈拍数，呼吸速度，体温，痛み」</a:t>
            </a:r>
            <a:endParaRPr lang="en-US" altLang="ja-JP" sz="2400" b="0" dirty="0"/>
          </a:p>
          <a:p>
            <a:pPr>
              <a:spcBef>
                <a:spcPct val="0"/>
              </a:spcBef>
              <a:buNone/>
            </a:pPr>
            <a:r>
              <a:rPr lang="en-US" altLang="ja-JP" sz="2400" dirty="0">
                <a:latin typeface="MS PGothic" panose="020B0600070205080204" pitchFamily="34" charset="-128"/>
                <a:ea typeface="MS PGothic" panose="020B0600070205080204" pitchFamily="34" charset="-128"/>
              </a:rPr>
              <a:t>   </a:t>
            </a:r>
            <a:r>
              <a:rPr lang="ja-JP" altLang="en-US" sz="2400" b="0" dirty="0">
                <a:latin typeface="MS PGothic" panose="020B0600070205080204" pitchFamily="34" charset="-128"/>
                <a:ea typeface="MS PGothic" panose="020B0600070205080204" pitchFamily="34" charset="-128"/>
              </a:rPr>
              <a:t>に次ぐ</a:t>
            </a:r>
            <a:r>
              <a:rPr lang="ja-JP" altLang="en-US" b="0" dirty="0">
                <a:latin typeface="MS PGothic" panose="020B0600070205080204" pitchFamily="34" charset="-128"/>
                <a:ea typeface="MS PGothic" panose="020B0600070205080204" pitchFamily="34" charset="-128"/>
              </a:rPr>
              <a:t>，</a:t>
            </a:r>
            <a:r>
              <a:rPr lang="en-US" altLang="ja-JP" b="0" dirty="0">
                <a:latin typeface="MS PGothic" panose="020B0600070205080204" pitchFamily="34" charset="-128"/>
                <a:ea typeface="MS PGothic" panose="020B0600070205080204" pitchFamily="34" charset="-128"/>
              </a:rPr>
              <a:t>6</a:t>
            </a:r>
            <a:r>
              <a:rPr lang="ja-JP" altLang="en-US" b="0" dirty="0">
                <a:latin typeface="MS PGothic" panose="020B0600070205080204" pitchFamily="34" charset="-128"/>
                <a:ea typeface="MS PGothic" panose="020B0600070205080204" pitchFamily="34" charset="-128"/>
              </a:rPr>
              <a:t>つ目のバイタルサイン</a:t>
            </a:r>
            <a:endParaRPr lang="en-US" altLang="ja-JP" b="0" dirty="0">
              <a:latin typeface="MS PGothic" panose="020B0600070205080204" pitchFamily="34" charset="-128"/>
              <a:ea typeface="MS PGothic" panose="020B0600070205080204" pitchFamily="34" charset="-128"/>
            </a:endParaRPr>
          </a:p>
          <a:p>
            <a:pPr>
              <a:spcBef>
                <a:spcPct val="0"/>
              </a:spcBef>
              <a:buNone/>
            </a:pPr>
            <a:r>
              <a:rPr lang="ja-JP" altLang="en-US" dirty="0">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   </a:t>
            </a:r>
            <a:r>
              <a:rPr lang="ja-JP" altLang="en-US" dirty="0">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         </a:t>
            </a:r>
            <a:r>
              <a:rPr lang="en-US" altLang="ja-JP" sz="2400" b="0" dirty="0">
                <a:latin typeface="MS PGothic" panose="020B0600070205080204" pitchFamily="34" charset="-128"/>
                <a:ea typeface="MS PGothic" panose="020B0600070205080204" pitchFamily="34" charset="-128"/>
              </a:rPr>
              <a:t>(</a:t>
            </a:r>
            <a:r>
              <a:rPr lang="en-US" altLang="ja-JP" sz="2400" dirty="0">
                <a:latin typeface="MS PGothic" panose="020B0600070205080204" pitchFamily="34" charset="-128"/>
                <a:ea typeface="MS PGothic" panose="020B0600070205080204" pitchFamily="34" charset="-128"/>
              </a:rPr>
              <a:t>Fritz, 2009)</a:t>
            </a:r>
          </a:p>
          <a:p>
            <a:pPr eaLnBrk="1" hangingPunct="1">
              <a:spcBef>
                <a:spcPct val="0"/>
              </a:spcBef>
              <a:buFontTx/>
              <a:buNone/>
            </a:pPr>
            <a:endParaRPr lang="ja-JP" altLang="en-US" sz="2800" dirty="0">
              <a:latin typeface="HG創英角ﾎﾟｯﾌﾟ体" panose="040B0A09000000000000" pitchFamily="49" charset="-128"/>
              <a:ea typeface="HG創英角ﾎﾟｯﾌﾟ体" panose="040B0A09000000000000" pitchFamily="49" charset="-128"/>
            </a:endParaRPr>
          </a:p>
        </p:txBody>
      </p:sp>
      <p:sp>
        <p:nvSpPr>
          <p:cNvPr id="30" name="正方形/長方形 29"/>
          <p:cNvSpPr>
            <a:spLocks noChangeArrowheads="1"/>
          </p:cNvSpPr>
          <p:nvPr/>
        </p:nvSpPr>
        <p:spPr bwMode="auto">
          <a:xfrm>
            <a:off x="3334354" y="2969767"/>
            <a:ext cx="571342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2800" b="0"/>
              <a:t>●</a:t>
            </a:r>
            <a:r>
              <a:rPr lang="ja-JP" altLang="ja-JP" sz="2800">
                <a:latin typeface="MS PGothic" panose="020B0600070205080204" pitchFamily="34" charset="-128"/>
                <a:ea typeface="MS PGothic" panose="020B0600070205080204" pitchFamily="34" charset="-128"/>
              </a:rPr>
              <a:t>入院可能性・寿命を含めた</a:t>
            </a:r>
            <a:endParaRPr lang="en-US" altLang="ja-JP" sz="2800" dirty="0">
              <a:latin typeface="MS PGothic" panose="020B0600070205080204" pitchFamily="34" charset="-128"/>
              <a:ea typeface="MS PGothic" panose="020B0600070205080204" pitchFamily="34" charset="-128"/>
            </a:endParaRPr>
          </a:p>
          <a:p>
            <a:pPr>
              <a:spcBef>
                <a:spcPct val="0"/>
              </a:spcBef>
              <a:buNone/>
            </a:pPr>
            <a:r>
              <a:rPr lang="ja-JP" altLang="en-US">
                <a:latin typeface="MS PGothic" panose="020B0600070205080204" pitchFamily="34" charset="-128"/>
                <a:ea typeface="MS PGothic" panose="020B0600070205080204" pitchFamily="34" charset="-128"/>
              </a:rPr>
              <a:t>　</a:t>
            </a:r>
            <a:r>
              <a:rPr lang="ja-JP" altLang="ja-JP">
                <a:latin typeface="MS PGothic" panose="020B0600070205080204" pitchFamily="34" charset="-128"/>
                <a:ea typeface="MS PGothic" panose="020B0600070205080204" pitchFamily="34" charset="-128"/>
              </a:rPr>
              <a:t>身体の機能低下を予測する</a:t>
            </a:r>
            <a:endParaRPr lang="en-US" altLang="ja-JP" dirty="0">
              <a:latin typeface="MS PGothic" panose="020B0600070205080204" pitchFamily="34" charset="-128"/>
              <a:ea typeface="MS PGothic" panose="020B0600070205080204" pitchFamily="34" charset="-128"/>
            </a:endParaRPr>
          </a:p>
          <a:p>
            <a:pPr>
              <a:spcBef>
                <a:spcPct val="0"/>
              </a:spcBef>
              <a:buNone/>
            </a:pPr>
            <a:r>
              <a:rPr lang="en-US" altLang="ja-JP" sz="2400" dirty="0">
                <a:latin typeface="MS PGothic" panose="020B0600070205080204" pitchFamily="34" charset="-128"/>
                <a:ea typeface="MS PGothic" panose="020B0600070205080204" pitchFamily="34" charset="-128"/>
              </a:rPr>
              <a:t>                                  (Peel et al., 2012)</a:t>
            </a:r>
            <a:endParaRPr lang="ja-JP" altLang="en-US" sz="2400" dirty="0">
              <a:latin typeface="MS PGothic" panose="020B0600070205080204" pitchFamily="34" charset="-128"/>
              <a:ea typeface="MS PGothic" panose="020B0600070205080204" pitchFamily="34" charset="-128"/>
            </a:endParaRPr>
          </a:p>
        </p:txBody>
      </p:sp>
      <p:sp>
        <p:nvSpPr>
          <p:cNvPr id="16" name="テキスト ボックス 15"/>
          <p:cNvSpPr txBox="1"/>
          <p:nvPr/>
        </p:nvSpPr>
        <p:spPr>
          <a:xfrm>
            <a:off x="-41426" y="-82795"/>
            <a:ext cx="6336704" cy="523220"/>
          </a:xfrm>
          <a:prstGeom prst="rect">
            <a:avLst/>
          </a:prstGeom>
          <a:noFill/>
        </p:spPr>
        <p:txBody>
          <a:bodyPr wrap="square" rtlCol="0">
            <a:spAutoFit/>
          </a:bodyPr>
          <a:lstStyle/>
          <a:p>
            <a:r>
              <a:rPr kumimoji="1" lang="ja-JP" altLang="en-US" sz="2800">
                <a:solidFill>
                  <a:schemeClr val="bg1"/>
                </a:solidFill>
                <a:latin typeface="MS PGothic" panose="020B0600070205080204" pitchFamily="34" charset="-128"/>
                <a:ea typeface="MS PGothic" panose="020B0600070205080204" pitchFamily="34" charset="-128"/>
                <a:cs typeface="Arial" panose="020B0604020202020204" pitchFamily="34" charset="0"/>
              </a:rPr>
              <a:t>背景：歩行速度の重要性</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13" name="正方形/長方形 1">
            <a:extLst>
              <a:ext uri="{FF2B5EF4-FFF2-40B4-BE49-F238E27FC236}">
                <a16:creationId xmlns:a16="http://schemas.microsoft.com/office/drawing/2014/main" id="{A76AA882-B3C7-E94B-B4CA-4302F053A6D2}"/>
              </a:ext>
            </a:extLst>
          </p:cNvPr>
          <p:cNvSpPr>
            <a:spLocks noChangeArrowheads="1"/>
          </p:cNvSpPr>
          <p:nvPr/>
        </p:nvSpPr>
        <p:spPr bwMode="auto">
          <a:xfrm>
            <a:off x="35495" y="5517232"/>
            <a:ext cx="937613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3500">
                <a:latin typeface="MS PGothic" panose="020B0600070205080204" pitchFamily="34" charset="-128"/>
                <a:ea typeface="MS PGothic" panose="020B0600070205080204" pitchFamily="34" charset="-128"/>
                <a:cs typeface="Arial" panose="020B0604020202020204" pitchFamily="34" charset="0"/>
              </a:rPr>
              <a:t>歩行速度は身体機能を測る信頼性の高い指標</a:t>
            </a:r>
            <a:endParaRPr lang="en-US" altLang="ja-JP" sz="3500" dirty="0">
              <a:latin typeface="MS PGothic" panose="020B0600070205080204" pitchFamily="34" charset="-128"/>
              <a:ea typeface="MS PGothic" panose="020B0600070205080204" pitchFamily="34" charset="-128"/>
              <a:cs typeface="Arial" panose="020B0604020202020204" pitchFamily="34" charset="0"/>
            </a:endParaRPr>
          </a:p>
        </p:txBody>
      </p:sp>
      <p:pic>
        <p:nvPicPr>
          <p:cNvPr id="7" name="図 6">
            <a:extLst>
              <a:ext uri="{FF2B5EF4-FFF2-40B4-BE49-F238E27FC236}">
                <a16:creationId xmlns:a16="http://schemas.microsoft.com/office/drawing/2014/main" id="{9C3521E5-3121-4C47-83A0-F2939346B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2" y="495836"/>
            <a:ext cx="3372485" cy="4592531"/>
          </a:xfrm>
          <a:prstGeom prst="rect">
            <a:avLst/>
          </a:prstGeom>
        </p:spPr>
      </p:pic>
      <p:sp>
        <p:nvSpPr>
          <p:cNvPr id="11" name="正方形/長方形 1">
            <a:extLst>
              <a:ext uri="{FF2B5EF4-FFF2-40B4-BE49-F238E27FC236}">
                <a16:creationId xmlns:a16="http://schemas.microsoft.com/office/drawing/2014/main" id="{D1E7E7AF-1F87-7D44-A632-5655FCCFF671}"/>
              </a:ext>
            </a:extLst>
          </p:cNvPr>
          <p:cNvSpPr>
            <a:spLocks noChangeArrowheads="1"/>
          </p:cNvSpPr>
          <p:nvPr/>
        </p:nvSpPr>
        <p:spPr bwMode="auto">
          <a:xfrm>
            <a:off x="3491880" y="669375"/>
            <a:ext cx="93761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4400">
                <a:latin typeface="MS PGothic" panose="020B0600070205080204" pitchFamily="34" charset="-128"/>
                <a:ea typeface="MS PGothic" panose="020B0600070205080204" pitchFamily="34" charset="-128"/>
                <a:cs typeface="Arial" panose="020B0604020202020204" pitchFamily="34" charset="0"/>
              </a:rPr>
              <a:t>歩行速度・・・</a:t>
            </a:r>
            <a:endParaRPr lang="en-US" altLang="ja-JP" sz="4400" dirty="0">
              <a:latin typeface="MS PGothic" panose="020B0600070205080204" pitchFamily="34" charset="-128"/>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508531878"/>
      </p:ext>
    </p:extLst>
  </p:cSld>
  <p:clrMapOvr>
    <a:masterClrMapping/>
  </p:clrMapOvr>
  <mc:AlternateContent xmlns:mc="http://schemas.openxmlformats.org/markup-compatibility/2006" xmlns:p14="http://schemas.microsoft.com/office/powerpoint/2010/main">
    <mc:Choice Requires="p14">
      <p:transition spd="slow" p14:dur="2000" advTm="31306"/>
    </mc:Choice>
    <mc:Fallback xmlns="">
      <p:transition spd="slow" advTm="3130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endParaRPr>
          </a:p>
        </p:txBody>
      </p:sp>
      <p:sp>
        <p:nvSpPr>
          <p:cNvPr id="13" name="テキスト ボックス 12"/>
          <p:cNvSpPr txBox="1"/>
          <p:nvPr/>
        </p:nvSpPr>
        <p:spPr>
          <a:xfrm>
            <a:off x="-1" y="-90994"/>
            <a:ext cx="6336704"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Arial" panose="020B0604020202020204" pitchFamily="34" charset="0"/>
              </a:rPr>
              <a:t>背景：歩行環境の違い</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16" name="正方形/長方形 1"/>
          <p:cNvSpPr>
            <a:spLocks noChangeArrowheads="1"/>
          </p:cNvSpPr>
          <p:nvPr/>
        </p:nvSpPr>
        <p:spPr bwMode="auto">
          <a:xfrm>
            <a:off x="2940" y="6031030"/>
            <a:ext cx="92277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None/>
            </a:pPr>
            <a:r>
              <a:rPr lang="ja-JP" altLang="en-US">
                <a:latin typeface="MS PGothic" panose="020B0600070205080204" pitchFamily="34" charset="-128"/>
                <a:ea typeface="MS PGothic" panose="020B0600070205080204" pitchFamily="34" charset="-128"/>
                <a:cs typeface="Arial" panose="020B0604020202020204" pitchFamily="34" charset="0"/>
              </a:rPr>
              <a:t>日常生活環境下の歩行速度を測定する必要性</a:t>
            </a:r>
            <a:endParaRPr lang="en-US" altLang="ja-JP" dirty="0">
              <a:latin typeface="MS PGothic" panose="020B0600070205080204" pitchFamily="34" charset="-128"/>
              <a:ea typeface="MS PGothic" panose="020B0600070205080204" pitchFamily="34" charset="-128"/>
              <a:cs typeface="Arial" panose="020B0604020202020204" pitchFamily="34" charset="0"/>
            </a:endParaRPr>
          </a:p>
        </p:txBody>
      </p:sp>
      <p:sp>
        <p:nvSpPr>
          <p:cNvPr id="39" name="右矢印 38"/>
          <p:cNvSpPr/>
          <p:nvPr/>
        </p:nvSpPr>
        <p:spPr>
          <a:xfrm>
            <a:off x="3825804" y="4110718"/>
            <a:ext cx="1540659" cy="831326"/>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21" name="テキスト ボックス 20"/>
          <p:cNvSpPr txBox="1"/>
          <p:nvPr/>
        </p:nvSpPr>
        <p:spPr>
          <a:xfrm>
            <a:off x="8800608" y="32116"/>
            <a:ext cx="288032" cy="276999"/>
          </a:xfrm>
          <a:prstGeom prst="rect">
            <a:avLst/>
          </a:prstGeom>
          <a:noFill/>
        </p:spPr>
        <p:txBody>
          <a:bodyPr wrap="square" rtlCol="0">
            <a:spAutoFit/>
          </a:bodyPr>
          <a:lstStyle/>
          <a:p>
            <a:r>
              <a:rPr lang="en-US" altLang="ja-JP"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2</a:t>
            </a:r>
            <a:endParaRPr kumimoji="1" lang="ja-JP" alt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nvGrpSpPr>
          <p:cNvPr id="2" name="グループ化 1"/>
          <p:cNvGrpSpPr/>
          <p:nvPr/>
        </p:nvGrpSpPr>
        <p:grpSpPr>
          <a:xfrm>
            <a:off x="207771" y="3588586"/>
            <a:ext cx="3755464" cy="2098301"/>
            <a:chOff x="67010" y="4534878"/>
            <a:chExt cx="3359546" cy="2095991"/>
          </a:xfrm>
        </p:grpSpPr>
        <p:sp>
          <p:nvSpPr>
            <p:cNvPr id="11" name="角丸四角形 10"/>
            <p:cNvSpPr/>
            <p:nvPr/>
          </p:nvSpPr>
          <p:spPr>
            <a:xfrm>
              <a:off x="173725" y="4534878"/>
              <a:ext cx="3023174" cy="209599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36" name="正方形/長方形 35"/>
            <p:cNvSpPr/>
            <p:nvPr/>
          </p:nvSpPr>
          <p:spPr>
            <a:xfrm>
              <a:off x="468744" y="4576274"/>
              <a:ext cx="2433137" cy="6280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rgbClr val="FF0000"/>
                  </a:solidFill>
                  <a:latin typeface="MS PGothic" panose="020B0600070205080204" pitchFamily="34" charset="-128"/>
                  <a:ea typeface="MS PGothic" panose="020B0600070205080204" pitchFamily="34" charset="-128"/>
                </a:rPr>
                <a:t>実験室環境下</a:t>
              </a:r>
              <a:endParaRPr kumimoji="1" lang="en-US" altLang="ja-JP" sz="3200" dirty="0">
                <a:solidFill>
                  <a:srgbClr val="FF0000"/>
                </a:solidFill>
                <a:latin typeface="MS PGothic" panose="020B0600070205080204" pitchFamily="34" charset="-128"/>
                <a:ea typeface="MS PGothic" panose="020B0600070205080204" pitchFamily="34" charset="-128"/>
              </a:endParaRPr>
            </a:p>
          </p:txBody>
        </p:sp>
        <p:sp>
          <p:nvSpPr>
            <p:cNvPr id="28" name="正方形/長方形 27"/>
            <p:cNvSpPr/>
            <p:nvPr/>
          </p:nvSpPr>
          <p:spPr>
            <a:xfrm>
              <a:off x="67010" y="5204347"/>
              <a:ext cx="3359546" cy="995970"/>
            </a:xfrm>
            <a:prstGeom prst="rect">
              <a:avLst/>
            </a:prstGeom>
          </p:spPr>
          <p:txBody>
            <a:bodyPr wrap="square">
              <a:spAutoFit/>
            </a:bodyPr>
            <a:lstStyle/>
            <a:p>
              <a:pPr algn="ctr">
                <a:lnSpc>
                  <a:spcPts val="3800"/>
                </a:lnSpc>
                <a:spcBef>
                  <a:spcPct val="0"/>
                </a:spcBef>
                <a:buNone/>
              </a:pPr>
              <a:r>
                <a:rPr lang="ja-JP" altLang="en-US" sz="2400">
                  <a:latin typeface="MS PGothic" panose="020B0600070205080204" pitchFamily="34" charset="-128"/>
                  <a:ea typeface="MS PGothic" panose="020B0600070205080204" pitchFamily="34" charset="-128"/>
                  <a:cs typeface="Arial" panose="020B0604020202020204" pitchFamily="34" charset="0"/>
                </a:rPr>
                <a:t>ストップウォッチ，</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a:p>
              <a:pPr algn="ctr">
                <a:lnSpc>
                  <a:spcPts val="3800"/>
                </a:lnSpc>
                <a:spcBef>
                  <a:spcPct val="0"/>
                </a:spcBef>
                <a:buNone/>
              </a:pPr>
              <a:r>
                <a:rPr lang="ja-JP" altLang="en-US" sz="2400">
                  <a:latin typeface="MS PGothic" panose="020B0600070205080204" pitchFamily="34" charset="-128"/>
                  <a:ea typeface="MS PGothic" panose="020B0600070205080204" pitchFamily="34" charset="-128"/>
                  <a:cs typeface="Arial" panose="020B0604020202020204" pitchFamily="34" charset="0"/>
                </a:rPr>
                <a:t>トレッドミルを用いた測定</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grpSp>
      <p:pic>
        <p:nvPicPr>
          <p:cNvPr id="5" name="図 4">
            <a:extLst>
              <a:ext uri="{FF2B5EF4-FFF2-40B4-BE49-F238E27FC236}">
                <a16:creationId xmlns:a16="http://schemas.microsoft.com/office/drawing/2014/main" id="{0E6C8577-6742-A443-AE68-F08B821AE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4043" y="443074"/>
            <a:ext cx="2039492" cy="2555411"/>
          </a:xfrm>
          <a:prstGeom prst="rect">
            <a:avLst/>
          </a:prstGeom>
        </p:spPr>
      </p:pic>
      <p:grpSp>
        <p:nvGrpSpPr>
          <p:cNvPr id="9" name="グループ化 8">
            <a:extLst>
              <a:ext uri="{FF2B5EF4-FFF2-40B4-BE49-F238E27FC236}">
                <a16:creationId xmlns:a16="http://schemas.microsoft.com/office/drawing/2014/main" id="{8654D4DD-5E5E-E24B-B667-75E8171EA891}"/>
              </a:ext>
            </a:extLst>
          </p:cNvPr>
          <p:cNvGrpSpPr/>
          <p:nvPr/>
        </p:nvGrpSpPr>
        <p:grpSpPr>
          <a:xfrm>
            <a:off x="243132" y="801529"/>
            <a:ext cx="1520556" cy="2118633"/>
            <a:chOff x="163487" y="1207932"/>
            <a:chExt cx="1520556" cy="2118633"/>
          </a:xfrm>
        </p:grpSpPr>
        <p:pic>
          <p:nvPicPr>
            <p:cNvPr id="7" name="図 6">
              <a:extLst>
                <a:ext uri="{FF2B5EF4-FFF2-40B4-BE49-F238E27FC236}">
                  <a16:creationId xmlns:a16="http://schemas.microsoft.com/office/drawing/2014/main" id="{5B968EB4-CC54-8747-BE3F-20B8C18AA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87" y="1207932"/>
              <a:ext cx="1433193" cy="2118633"/>
            </a:xfrm>
            <a:prstGeom prst="rect">
              <a:avLst/>
            </a:prstGeom>
          </p:spPr>
        </p:pic>
        <p:sp>
          <p:nvSpPr>
            <p:cNvPr id="8" name="正方形/長方形 7">
              <a:extLst>
                <a:ext uri="{FF2B5EF4-FFF2-40B4-BE49-F238E27FC236}">
                  <a16:creationId xmlns:a16="http://schemas.microsoft.com/office/drawing/2014/main" id="{B30E4692-E717-8449-AF08-3C5E08B8798D}"/>
                </a:ext>
              </a:extLst>
            </p:cNvPr>
            <p:cNvSpPr/>
            <p:nvPr/>
          </p:nvSpPr>
          <p:spPr>
            <a:xfrm>
              <a:off x="1475656" y="2929806"/>
              <a:ext cx="208387" cy="258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latin typeface="MS PGothic" panose="020B0600070205080204" pitchFamily="34" charset="-128"/>
                <a:ea typeface="MS PGothic" panose="020B0600070205080204" pitchFamily="34" charset="-128"/>
              </a:endParaRPr>
            </a:p>
          </p:txBody>
        </p:sp>
      </p:grpSp>
      <p:grpSp>
        <p:nvGrpSpPr>
          <p:cNvPr id="20" name="グループ化 19">
            <a:extLst>
              <a:ext uri="{FF2B5EF4-FFF2-40B4-BE49-F238E27FC236}">
                <a16:creationId xmlns:a16="http://schemas.microsoft.com/office/drawing/2014/main" id="{D4B339E0-6144-9549-9119-9646A3EEF4A2}"/>
              </a:ext>
            </a:extLst>
          </p:cNvPr>
          <p:cNvGrpSpPr/>
          <p:nvPr/>
        </p:nvGrpSpPr>
        <p:grpSpPr>
          <a:xfrm>
            <a:off x="5167365" y="447181"/>
            <a:ext cx="3633243" cy="2834228"/>
            <a:chOff x="5167365" y="492337"/>
            <a:chExt cx="3633243" cy="2834228"/>
          </a:xfrm>
        </p:grpSpPr>
        <p:sp>
          <p:nvSpPr>
            <p:cNvPr id="19" name="正方形/長方形 18">
              <a:extLst>
                <a:ext uri="{FF2B5EF4-FFF2-40B4-BE49-F238E27FC236}">
                  <a16:creationId xmlns:a16="http://schemas.microsoft.com/office/drawing/2014/main" id="{766A9BE7-D723-D44E-BE60-6366E01CB340}"/>
                </a:ext>
              </a:extLst>
            </p:cNvPr>
            <p:cNvSpPr/>
            <p:nvPr/>
          </p:nvSpPr>
          <p:spPr>
            <a:xfrm>
              <a:off x="5167365" y="2564904"/>
              <a:ext cx="3633243" cy="761661"/>
            </a:xfrm>
            <a:prstGeom prst="rect">
              <a:avLst/>
            </a:prstGeom>
            <a:solidFill>
              <a:srgbClr val="307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pic>
          <p:nvPicPr>
            <p:cNvPr id="14" name="図 13">
              <a:extLst>
                <a:ext uri="{FF2B5EF4-FFF2-40B4-BE49-F238E27FC236}">
                  <a16:creationId xmlns:a16="http://schemas.microsoft.com/office/drawing/2014/main" id="{2B75197E-39D6-F145-B647-1F7B71F672DB}"/>
                </a:ext>
              </a:extLst>
            </p:cNvPr>
            <p:cNvPicPr>
              <a:picLocks noChangeAspect="1"/>
            </p:cNvPicPr>
            <p:nvPr/>
          </p:nvPicPr>
          <p:blipFill rotWithShape="1">
            <a:blip r:embed="rId5">
              <a:extLst>
                <a:ext uri="{28A0092B-C50C-407E-A947-70E740481C1C}">
                  <a14:useLocalDpi xmlns:a14="http://schemas.microsoft.com/office/drawing/2010/main" val="0"/>
                </a:ext>
              </a:extLst>
            </a:blip>
            <a:srcRect r="20737" b="1985"/>
            <a:stretch/>
          </p:blipFill>
          <p:spPr>
            <a:xfrm>
              <a:off x="5167365" y="492337"/>
              <a:ext cx="3633243" cy="2072567"/>
            </a:xfrm>
            <a:prstGeom prst="rect">
              <a:avLst/>
            </a:prstGeom>
          </p:spPr>
        </p:pic>
      </p:grpSp>
      <p:pic>
        <p:nvPicPr>
          <p:cNvPr id="18" name="図 17">
            <a:extLst>
              <a:ext uri="{FF2B5EF4-FFF2-40B4-BE49-F238E27FC236}">
                <a16:creationId xmlns:a16="http://schemas.microsoft.com/office/drawing/2014/main" id="{306278A7-7811-9644-8071-1967840BFC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0321" y="425491"/>
            <a:ext cx="1681637" cy="2622436"/>
          </a:xfrm>
          <a:prstGeom prst="rect">
            <a:avLst/>
          </a:prstGeom>
        </p:spPr>
      </p:pic>
      <p:sp>
        <p:nvSpPr>
          <p:cNvPr id="34" name="正方形/長方形 33">
            <a:extLst>
              <a:ext uri="{FF2B5EF4-FFF2-40B4-BE49-F238E27FC236}">
                <a16:creationId xmlns:a16="http://schemas.microsoft.com/office/drawing/2014/main" id="{FD2FE3C3-467E-B849-AEC0-B969EFECD549}"/>
              </a:ext>
            </a:extLst>
          </p:cNvPr>
          <p:cNvSpPr/>
          <p:nvPr/>
        </p:nvSpPr>
        <p:spPr>
          <a:xfrm>
            <a:off x="156916" y="2825794"/>
            <a:ext cx="4183799" cy="509755"/>
          </a:xfrm>
          <a:prstGeom prst="rect">
            <a:avLst/>
          </a:prstGeom>
        </p:spPr>
        <p:txBody>
          <a:bodyPr wrap="square">
            <a:spAutoFit/>
          </a:bodyPr>
          <a:lstStyle/>
          <a:p>
            <a:pPr algn="ctr">
              <a:lnSpc>
                <a:spcPts val="3800"/>
              </a:lnSpc>
              <a:spcBef>
                <a:spcPct val="0"/>
              </a:spcBef>
              <a:buNone/>
            </a:pPr>
            <a:r>
              <a:rPr lang="ja-JP" altLang="en-US" sz="2400">
                <a:latin typeface="MS PGothic" panose="020B0600070205080204" pitchFamily="34" charset="-128"/>
                <a:ea typeface="MS PGothic" panose="020B0600070205080204" pitchFamily="34" charset="-128"/>
                <a:cs typeface="Arial" panose="020B0604020202020204" pitchFamily="34" charset="0"/>
              </a:rPr>
              <a:t>普段の歩行とは異なる可能性</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grpSp>
        <p:nvGrpSpPr>
          <p:cNvPr id="4" name="グループ化 3">
            <a:extLst>
              <a:ext uri="{FF2B5EF4-FFF2-40B4-BE49-F238E27FC236}">
                <a16:creationId xmlns:a16="http://schemas.microsoft.com/office/drawing/2014/main" id="{514B642F-7099-2C4D-BFCF-BDADE5FD95B0}"/>
              </a:ext>
            </a:extLst>
          </p:cNvPr>
          <p:cNvGrpSpPr/>
          <p:nvPr/>
        </p:nvGrpSpPr>
        <p:grpSpPr>
          <a:xfrm>
            <a:off x="5319534" y="3572592"/>
            <a:ext cx="3777259" cy="2111986"/>
            <a:chOff x="5319534" y="3572592"/>
            <a:chExt cx="3777259" cy="2111986"/>
          </a:xfrm>
        </p:grpSpPr>
        <p:grpSp>
          <p:nvGrpSpPr>
            <p:cNvPr id="3" name="グループ化 2"/>
            <p:cNvGrpSpPr/>
            <p:nvPr/>
          </p:nvGrpSpPr>
          <p:grpSpPr>
            <a:xfrm>
              <a:off x="5452658" y="3572592"/>
              <a:ext cx="3627299" cy="2111986"/>
              <a:chOff x="5921450" y="4534876"/>
              <a:chExt cx="3108022" cy="2095991"/>
            </a:xfrm>
          </p:grpSpPr>
          <p:sp>
            <p:nvSpPr>
              <p:cNvPr id="40" name="正方形/長方形 39"/>
              <p:cNvSpPr/>
              <p:nvPr/>
            </p:nvSpPr>
            <p:spPr>
              <a:xfrm>
                <a:off x="6004077" y="4688574"/>
                <a:ext cx="2765326" cy="47456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rgbClr val="002060"/>
                    </a:solidFill>
                    <a:latin typeface="MS PGothic" panose="020B0600070205080204" pitchFamily="34" charset="-128"/>
                    <a:ea typeface="MS PGothic" panose="020B0600070205080204" pitchFamily="34" charset="-128"/>
                  </a:rPr>
                  <a:t>日常生活環境下</a:t>
                </a:r>
                <a:endParaRPr kumimoji="1" lang="en-US" altLang="ja-JP" sz="3200" dirty="0">
                  <a:solidFill>
                    <a:srgbClr val="002060"/>
                  </a:solidFill>
                  <a:latin typeface="MS PGothic" panose="020B0600070205080204" pitchFamily="34" charset="-128"/>
                  <a:ea typeface="MS PGothic" panose="020B0600070205080204" pitchFamily="34" charset="-128"/>
                </a:endParaRPr>
              </a:p>
            </p:txBody>
          </p:sp>
          <p:sp>
            <p:nvSpPr>
              <p:cNvPr id="35" name="正方形/長方形 34"/>
              <p:cNvSpPr/>
              <p:nvPr/>
            </p:nvSpPr>
            <p:spPr>
              <a:xfrm>
                <a:off x="6092733" y="5149845"/>
                <a:ext cx="2936739" cy="527837"/>
              </a:xfrm>
              <a:prstGeom prst="rect">
                <a:avLst/>
              </a:prstGeom>
            </p:spPr>
            <p:txBody>
              <a:bodyPr wrap="square">
                <a:spAutoFit/>
              </a:bodyPr>
              <a:lstStyle/>
              <a:p>
                <a:pPr>
                  <a:lnSpc>
                    <a:spcPts val="3800"/>
                  </a:lnSpc>
                  <a:spcBef>
                    <a:spcPct val="0"/>
                  </a:spcBef>
                  <a:buNone/>
                </a:pP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7" name="角丸四角形 36"/>
              <p:cNvSpPr/>
              <p:nvPr/>
            </p:nvSpPr>
            <p:spPr>
              <a:xfrm>
                <a:off x="5921450" y="4534876"/>
                <a:ext cx="3023174" cy="2095991"/>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grpSp>
        <p:sp>
          <p:nvSpPr>
            <p:cNvPr id="38" name="正方形/長方形 37">
              <a:extLst>
                <a:ext uri="{FF2B5EF4-FFF2-40B4-BE49-F238E27FC236}">
                  <a16:creationId xmlns:a16="http://schemas.microsoft.com/office/drawing/2014/main" id="{49DDC924-263D-3142-85C4-8AF55EE07B28}"/>
                </a:ext>
              </a:extLst>
            </p:cNvPr>
            <p:cNvSpPr/>
            <p:nvPr/>
          </p:nvSpPr>
          <p:spPr>
            <a:xfrm>
              <a:off x="5319534" y="4258793"/>
              <a:ext cx="3777259" cy="997068"/>
            </a:xfrm>
            <a:prstGeom prst="rect">
              <a:avLst/>
            </a:prstGeom>
          </p:spPr>
          <p:txBody>
            <a:bodyPr wrap="square">
              <a:spAutoFit/>
            </a:bodyPr>
            <a:lstStyle/>
            <a:p>
              <a:pPr algn="ctr">
                <a:lnSpc>
                  <a:spcPts val="3800"/>
                </a:lnSpc>
                <a:spcBef>
                  <a:spcPct val="0"/>
                </a:spcBef>
                <a:buNone/>
              </a:pPr>
              <a:r>
                <a:rPr lang="ja-JP" altLang="en-US" sz="2400">
                  <a:latin typeface="MS PGothic" panose="020B0600070205080204" pitchFamily="34" charset="-128"/>
                  <a:ea typeface="MS PGothic" panose="020B0600070205080204" pitchFamily="34" charset="-128"/>
                  <a:cs typeface="Arial" panose="020B0604020202020204" pitchFamily="34" charset="0"/>
                </a:rPr>
                <a:t>スマートフォンなどの</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a:p>
              <a:pPr algn="ctr">
                <a:lnSpc>
                  <a:spcPts val="3800"/>
                </a:lnSpc>
                <a:spcBef>
                  <a:spcPct val="0"/>
                </a:spcBef>
                <a:buNone/>
              </a:pPr>
              <a:r>
                <a:rPr lang="ja-JP" altLang="en-US" sz="2400">
                  <a:latin typeface="MS PGothic" panose="020B0600070205080204" pitchFamily="34" charset="-128"/>
                  <a:ea typeface="MS PGothic" panose="020B0600070205080204" pitchFamily="34" charset="-128"/>
                  <a:cs typeface="Arial" panose="020B0604020202020204" pitchFamily="34" charset="0"/>
                </a:rPr>
                <a:t>モバイル端末を用いた測定</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grpSp>
      <p:sp>
        <p:nvSpPr>
          <p:cNvPr id="41" name="正方形/長方形 40">
            <a:extLst>
              <a:ext uri="{FF2B5EF4-FFF2-40B4-BE49-F238E27FC236}">
                <a16:creationId xmlns:a16="http://schemas.microsoft.com/office/drawing/2014/main" id="{B53A755A-2D7C-BF4D-9573-8D7E655D1548}"/>
              </a:ext>
            </a:extLst>
          </p:cNvPr>
          <p:cNvSpPr/>
          <p:nvPr/>
        </p:nvSpPr>
        <p:spPr>
          <a:xfrm>
            <a:off x="6230316" y="2810930"/>
            <a:ext cx="3297137" cy="509755"/>
          </a:xfrm>
          <a:prstGeom prst="rect">
            <a:avLst/>
          </a:prstGeom>
        </p:spPr>
        <p:txBody>
          <a:bodyPr wrap="square">
            <a:spAutoFit/>
          </a:bodyPr>
          <a:lstStyle/>
          <a:p>
            <a:pPr algn="ctr">
              <a:lnSpc>
                <a:spcPts val="3800"/>
              </a:lnSpc>
              <a:spcBef>
                <a:spcPct val="0"/>
              </a:spcBef>
              <a:buNone/>
            </a:pPr>
            <a:r>
              <a:rPr lang="ja-JP" altLang="en-US" sz="2400">
                <a:solidFill>
                  <a:schemeClr val="bg1"/>
                </a:solidFill>
                <a:latin typeface="MS PGothic" panose="020B0600070205080204" pitchFamily="34" charset="-128"/>
                <a:ea typeface="MS PGothic" panose="020B0600070205080204" pitchFamily="34" charset="-128"/>
                <a:cs typeface="Arial" panose="020B0604020202020204" pitchFamily="34" charset="0"/>
              </a:rPr>
              <a:t>普段の歩行</a:t>
            </a:r>
            <a:endParaRPr lang="en-US" altLang="ja-JP" sz="24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cxnSp>
        <p:nvCxnSpPr>
          <p:cNvPr id="27" name="直線コネクタ 26">
            <a:extLst>
              <a:ext uri="{FF2B5EF4-FFF2-40B4-BE49-F238E27FC236}">
                <a16:creationId xmlns:a16="http://schemas.microsoft.com/office/drawing/2014/main" id="{715D53E9-7B75-0A4D-8E99-3E526DF10B94}"/>
              </a:ext>
            </a:extLst>
          </p:cNvPr>
          <p:cNvCxnSpPr/>
          <p:nvPr/>
        </p:nvCxnSpPr>
        <p:spPr>
          <a:xfrm>
            <a:off x="-1" y="425930"/>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07996"/>
      </p:ext>
    </p:extLst>
  </p:cSld>
  <p:clrMapOvr>
    <a:masterClrMapping/>
  </p:clrMapOvr>
  <mc:AlternateContent xmlns:mc="http://schemas.openxmlformats.org/markup-compatibility/2006" xmlns:p14="http://schemas.microsoft.com/office/powerpoint/2010/main">
    <mc:Choice Requires="p14">
      <p:transition spd="slow" p14:dur="2000" advTm="67725"/>
    </mc:Choice>
    <mc:Fallback xmlns="">
      <p:transition spd="slow" advTm="677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3C0AFF50-FA13-A74F-8FAD-847504F912EE}"/>
              </a:ext>
            </a:extLst>
          </p:cNvPr>
          <p:cNvGrpSpPr/>
          <p:nvPr/>
        </p:nvGrpSpPr>
        <p:grpSpPr>
          <a:xfrm>
            <a:off x="4394553" y="1011857"/>
            <a:ext cx="3633243" cy="2834228"/>
            <a:chOff x="5167365" y="492337"/>
            <a:chExt cx="3633243" cy="2834228"/>
          </a:xfrm>
        </p:grpSpPr>
        <p:sp>
          <p:nvSpPr>
            <p:cNvPr id="22" name="正方形/長方形 21">
              <a:extLst>
                <a:ext uri="{FF2B5EF4-FFF2-40B4-BE49-F238E27FC236}">
                  <a16:creationId xmlns:a16="http://schemas.microsoft.com/office/drawing/2014/main" id="{C680FB61-361E-AA42-8577-131DEA0EFD5E}"/>
                </a:ext>
              </a:extLst>
            </p:cNvPr>
            <p:cNvSpPr/>
            <p:nvPr/>
          </p:nvSpPr>
          <p:spPr>
            <a:xfrm>
              <a:off x="5167365" y="2564904"/>
              <a:ext cx="3633243" cy="761661"/>
            </a:xfrm>
            <a:prstGeom prst="rect">
              <a:avLst/>
            </a:prstGeom>
            <a:solidFill>
              <a:srgbClr val="307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pic>
          <p:nvPicPr>
            <p:cNvPr id="23" name="図 22">
              <a:extLst>
                <a:ext uri="{FF2B5EF4-FFF2-40B4-BE49-F238E27FC236}">
                  <a16:creationId xmlns:a16="http://schemas.microsoft.com/office/drawing/2014/main" id="{FFDC0511-6EF3-6C42-885D-CC564658DDFA}"/>
                </a:ext>
              </a:extLst>
            </p:cNvPr>
            <p:cNvPicPr>
              <a:picLocks noChangeAspect="1"/>
            </p:cNvPicPr>
            <p:nvPr/>
          </p:nvPicPr>
          <p:blipFill rotWithShape="1">
            <a:blip r:embed="rId3">
              <a:extLst>
                <a:ext uri="{28A0092B-C50C-407E-A947-70E740481C1C}">
                  <a14:useLocalDpi xmlns:a14="http://schemas.microsoft.com/office/drawing/2010/main" val="0"/>
                </a:ext>
              </a:extLst>
            </a:blip>
            <a:srcRect r="20737" b="1985"/>
            <a:stretch/>
          </p:blipFill>
          <p:spPr>
            <a:xfrm>
              <a:off x="5167365" y="492337"/>
              <a:ext cx="3633243" cy="2072567"/>
            </a:xfrm>
            <a:prstGeom prst="rect">
              <a:avLst/>
            </a:prstGeom>
          </p:spPr>
        </p:pic>
      </p:grpSp>
      <p:pic>
        <p:nvPicPr>
          <p:cNvPr id="24" name="図 23">
            <a:extLst>
              <a:ext uri="{FF2B5EF4-FFF2-40B4-BE49-F238E27FC236}">
                <a16:creationId xmlns:a16="http://schemas.microsoft.com/office/drawing/2014/main" id="{0DDA6DFA-E335-4844-9FC6-AC03465398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219" y="990167"/>
            <a:ext cx="1681637" cy="2622436"/>
          </a:xfrm>
          <a:prstGeom prst="rect">
            <a:avLst/>
          </a:prstGeom>
        </p:spPr>
      </p:pic>
      <p:sp>
        <p:nvSpPr>
          <p:cNvPr id="10" name="正方形/長方形 9"/>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sp>
        <p:nvSpPr>
          <p:cNvPr id="14" name="テキスト ボックス 13"/>
          <p:cNvSpPr txBox="1"/>
          <p:nvPr/>
        </p:nvSpPr>
        <p:spPr>
          <a:xfrm>
            <a:off x="-1" y="-85823"/>
            <a:ext cx="6336704" cy="523220"/>
          </a:xfrm>
          <a:prstGeom prst="rect">
            <a:avLst/>
          </a:prstGeom>
          <a:noFill/>
        </p:spPr>
        <p:txBody>
          <a:bodyPr wrap="square" rtlCol="0">
            <a:spAutoFit/>
          </a:bodyPr>
          <a:lstStyle/>
          <a:p>
            <a:r>
              <a:rPr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rPr>
              <a:t>本研究の目的</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15" name="テキスト ボックス 14"/>
          <p:cNvSpPr txBox="1"/>
          <p:nvPr/>
        </p:nvSpPr>
        <p:spPr>
          <a:xfrm>
            <a:off x="8800608" y="32116"/>
            <a:ext cx="288032" cy="276999"/>
          </a:xfrm>
          <a:prstGeom prst="rect">
            <a:avLst/>
          </a:prstGeom>
          <a:noFill/>
        </p:spPr>
        <p:txBody>
          <a:bodyPr wrap="square" rtlCol="0">
            <a:spAutoFit/>
          </a:bodyPr>
          <a:lstStyle/>
          <a:p>
            <a:r>
              <a:rPr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3</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16" name="正方形/長方形 1">
            <a:extLst>
              <a:ext uri="{FF2B5EF4-FFF2-40B4-BE49-F238E27FC236}">
                <a16:creationId xmlns:a16="http://schemas.microsoft.com/office/drawing/2014/main" id="{016F5C79-565B-9C48-8D8A-4E0FF85F9083}"/>
              </a:ext>
            </a:extLst>
          </p:cNvPr>
          <p:cNvSpPr>
            <a:spLocks noChangeArrowheads="1"/>
          </p:cNvSpPr>
          <p:nvPr/>
        </p:nvSpPr>
        <p:spPr bwMode="auto">
          <a:xfrm>
            <a:off x="93379" y="4077072"/>
            <a:ext cx="895724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None/>
            </a:pPr>
            <a:r>
              <a:rPr lang="ja-JP" altLang="ja-JP"/>
              <a:t>日常生活環境下</a:t>
            </a:r>
            <a:r>
              <a:rPr lang="ja-JP" altLang="en-US"/>
              <a:t>における</a:t>
            </a:r>
            <a:r>
              <a:rPr lang="ja-JP" altLang="ja-JP"/>
              <a:t>歩行速度</a:t>
            </a:r>
            <a:r>
              <a:rPr lang="ja-JP" altLang="en-US"/>
              <a:t>の</a:t>
            </a:r>
            <a:endParaRPr lang="en-US" altLang="ja-JP" dirty="0"/>
          </a:p>
          <a:p>
            <a:pPr algn="ctr">
              <a:spcBef>
                <a:spcPct val="0"/>
              </a:spcBef>
              <a:buNone/>
            </a:pPr>
            <a:r>
              <a:rPr lang="ja-JP" altLang="ja-JP"/>
              <a:t>日内変動を</a:t>
            </a:r>
            <a:r>
              <a:rPr lang="ja-JP" altLang="en-US"/>
              <a:t>明らかにする</a:t>
            </a:r>
            <a:r>
              <a:rPr lang="ja-JP" altLang="ja-JP" sz="3600"/>
              <a:t> </a:t>
            </a:r>
            <a:endParaRPr lang="en-US" altLang="ja-JP" sz="3500" dirty="0">
              <a:latin typeface="MS PGothic" panose="020B0600070205080204" pitchFamily="34" charset="-128"/>
              <a:ea typeface="MS PGothic" panose="020B0600070205080204" pitchFamily="34" charset="-128"/>
              <a:cs typeface="Arial" panose="020B0604020202020204" pitchFamily="34" charset="0"/>
            </a:endParaRPr>
          </a:p>
        </p:txBody>
      </p:sp>
      <p:sp>
        <p:nvSpPr>
          <p:cNvPr id="12" name="正方形/長方形 1">
            <a:extLst>
              <a:ext uri="{FF2B5EF4-FFF2-40B4-BE49-F238E27FC236}">
                <a16:creationId xmlns:a16="http://schemas.microsoft.com/office/drawing/2014/main" id="{016F5C79-565B-9C48-8D8A-4E0FF85F9083}"/>
              </a:ext>
            </a:extLst>
          </p:cNvPr>
          <p:cNvSpPr>
            <a:spLocks noChangeArrowheads="1"/>
          </p:cNvSpPr>
          <p:nvPr/>
        </p:nvSpPr>
        <p:spPr bwMode="auto">
          <a:xfrm>
            <a:off x="203050" y="5332243"/>
            <a:ext cx="895724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None/>
            </a:pPr>
            <a:r>
              <a:rPr lang="ja-JP" altLang="en-US"/>
              <a:t>歩行速度を変化させる</a:t>
            </a:r>
            <a:r>
              <a:rPr lang="ja-JP" altLang="ja-JP"/>
              <a:t>内的要因に注目し，</a:t>
            </a:r>
            <a:endParaRPr lang="en-US" altLang="ja-JP" dirty="0"/>
          </a:p>
          <a:p>
            <a:pPr algn="ctr">
              <a:spcBef>
                <a:spcPct val="0"/>
              </a:spcBef>
              <a:buNone/>
            </a:pPr>
            <a:r>
              <a:rPr lang="ja-JP" altLang="ja-JP"/>
              <a:t>歩行速度との</a:t>
            </a:r>
            <a:r>
              <a:rPr lang="ja-JP" altLang="en-US"/>
              <a:t>関連</a:t>
            </a:r>
            <a:r>
              <a:rPr lang="ja-JP" altLang="ja-JP"/>
              <a:t>を分析する</a:t>
            </a:r>
            <a:r>
              <a:rPr lang="ja-JP" altLang="ja-JP" sz="3600"/>
              <a:t> </a:t>
            </a:r>
            <a:endParaRPr lang="en-US" altLang="ja-JP" sz="3500" dirty="0">
              <a:latin typeface="MS PGothic" panose="020B0600070205080204" pitchFamily="34" charset="-128"/>
              <a:ea typeface="MS PGothic" panose="020B0600070205080204" pitchFamily="34" charset="-128"/>
              <a:cs typeface="Arial" panose="020B0604020202020204" pitchFamily="34" charset="0"/>
            </a:endParaRPr>
          </a:p>
        </p:txBody>
      </p:sp>
      <p:cxnSp>
        <p:nvCxnSpPr>
          <p:cNvPr id="13" name="直線コネクタ 12">
            <a:extLst>
              <a:ext uri="{FF2B5EF4-FFF2-40B4-BE49-F238E27FC236}">
                <a16:creationId xmlns:a16="http://schemas.microsoft.com/office/drawing/2014/main" id="{7DED973E-D7D0-0145-A529-875923FF458D}"/>
              </a:ext>
            </a:extLst>
          </p:cNvPr>
          <p:cNvCxnSpPr/>
          <p:nvPr/>
        </p:nvCxnSpPr>
        <p:spPr>
          <a:xfrm>
            <a:off x="-1" y="425930"/>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ACE9ED9C-A808-AB4D-B0CC-03B2AE84D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79" y="656918"/>
            <a:ext cx="3456882" cy="3297026"/>
          </a:xfrm>
          <a:prstGeom prst="rect">
            <a:avLst/>
          </a:prstGeom>
        </p:spPr>
      </p:pic>
      <p:sp>
        <p:nvSpPr>
          <p:cNvPr id="17" name="吹き出し: 四角形 37">
            <a:extLst>
              <a:ext uri="{FF2B5EF4-FFF2-40B4-BE49-F238E27FC236}">
                <a16:creationId xmlns:a16="http://schemas.microsoft.com/office/drawing/2014/main" id="{FD7CA164-5872-4643-A36D-2D4AB8694E8B}"/>
              </a:ext>
            </a:extLst>
          </p:cNvPr>
          <p:cNvSpPr/>
          <p:nvPr/>
        </p:nvSpPr>
        <p:spPr>
          <a:xfrm>
            <a:off x="6634111" y="1608826"/>
            <a:ext cx="2373778" cy="1181155"/>
          </a:xfrm>
          <a:custGeom>
            <a:avLst/>
            <a:gdLst>
              <a:gd name="connsiteX0" fmla="*/ 0 w 1728192"/>
              <a:gd name="connsiteY0" fmla="*/ 0 h 2745487"/>
              <a:gd name="connsiteX1" fmla="*/ 288032 w 1728192"/>
              <a:gd name="connsiteY1" fmla="*/ 0 h 2745487"/>
              <a:gd name="connsiteX2" fmla="*/ 288032 w 1728192"/>
              <a:gd name="connsiteY2" fmla="*/ 0 h 2745487"/>
              <a:gd name="connsiteX3" fmla="*/ 720080 w 1728192"/>
              <a:gd name="connsiteY3" fmla="*/ 0 h 2745487"/>
              <a:gd name="connsiteX4" fmla="*/ 1728192 w 1728192"/>
              <a:gd name="connsiteY4" fmla="*/ 0 h 2745487"/>
              <a:gd name="connsiteX5" fmla="*/ 1728192 w 1728192"/>
              <a:gd name="connsiteY5" fmla="*/ 1601534 h 2745487"/>
              <a:gd name="connsiteX6" fmla="*/ 1728192 w 1728192"/>
              <a:gd name="connsiteY6" fmla="*/ 1601534 h 2745487"/>
              <a:gd name="connsiteX7" fmla="*/ 1728192 w 1728192"/>
              <a:gd name="connsiteY7" fmla="*/ 2287906 h 2745487"/>
              <a:gd name="connsiteX8" fmla="*/ 1728192 w 1728192"/>
              <a:gd name="connsiteY8" fmla="*/ 2745487 h 2745487"/>
              <a:gd name="connsiteX9" fmla="*/ 720080 w 1728192"/>
              <a:gd name="connsiteY9" fmla="*/ 2745487 h 2745487"/>
              <a:gd name="connsiteX10" fmla="*/ 288032 w 1728192"/>
              <a:gd name="connsiteY10" fmla="*/ 2745487 h 2745487"/>
              <a:gd name="connsiteX11" fmla="*/ 288032 w 1728192"/>
              <a:gd name="connsiteY11" fmla="*/ 2745487 h 2745487"/>
              <a:gd name="connsiteX12" fmla="*/ 0 w 1728192"/>
              <a:gd name="connsiteY12" fmla="*/ 2745487 h 2745487"/>
              <a:gd name="connsiteX13" fmla="*/ 0 w 1728192"/>
              <a:gd name="connsiteY13" fmla="*/ 2287906 h 2745487"/>
              <a:gd name="connsiteX14" fmla="*/ -413937 w 1728192"/>
              <a:gd name="connsiteY14" fmla="*/ 2156360 h 2745487"/>
              <a:gd name="connsiteX15" fmla="*/ 0 w 1728192"/>
              <a:gd name="connsiteY15" fmla="*/ 1601534 h 2745487"/>
              <a:gd name="connsiteX16" fmla="*/ 0 w 1728192"/>
              <a:gd name="connsiteY16" fmla="*/ 0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0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11289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2142129 w 2145202"/>
              <a:gd name="connsiteY4" fmla="*/ 11289 h 2745487"/>
              <a:gd name="connsiteX5" fmla="*/ 2145202 w 2145202"/>
              <a:gd name="connsiteY5" fmla="*/ 398028 h 2745487"/>
              <a:gd name="connsiteX6" fmla="*/ 2142129 w 2145202"/>
              <a:gd name="connsiteY6" fmla="*/ 1601534 h 2745487"/>
              <a:gd name="connsiteX7" fmla="*/ 2142129 w 2145202"/>
              <a:gd name="connsiteY7" fmla="*/ 1601534 h 2745487"/>
              <a:gd name="connsiteX8" fmla="*/ 2142129 w 2145202"/>
              <a:gd name="connsiteY8" fmla="*/ 2287906 h 2745487"/>
              <a:gd name="connsiteX9" fmla="*/ 2142129 w 2145202"/>
              <a:gd name="connsiteY9" fmla="*/ 2745487 h 2745487"/>
              <a:gd name="connsiteX10" fmla="*/ 1134017 w 2145202"/>
              <a:gd name="connsiteY10" fmla="*/ 2745487 h 2745487"/>
              <a:gd name="connsiteX11" fmla="*/ 701969 w 2145202"/>
              <a:gd name="connsiteY11" fmla="*/ 2745487 h 2745487"/>
              <a:gd name="connsiteX12" fmla="*/ 701969 w 2145202"/>
              <a:gd name="connsiteY12" fmla="*/ 2745487 h 2745487"/>
              <a:gd name="connsiteX13" fmla="*/ 413937 w 2145202"/>
              <a:gd name="connsiteY13" fmla="*/ 2745487 h 2745487"/>
              <a:gd name="connsiteX14" fmla="*/ 413937 w 2145202"/>
              <a:gd name="connsiteY14" fmla="*/ 2287906 h 2745487"/>
              <a:gd name="connsiteX15" fmla="*/ 0 w 2145202"/>
              <a:gd name="connsiteY15" fmla="*/ 2156360 h 2745487"/>
              <a:gd name="connsiteX16" fmla="*/ 413937 w 2145202"/>
              <a:gd name="connsiteY16" fmla="*/ 1601534 h 2745487"/>
              <a:gd name="connsiteX17" fmla="*/ 413937 w 2145202"/>
              <a:gd name="connsiteY17"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42129 w 2145202"/>
              <a:gd name="connsiteY5" fmla="*/ 11289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55221"/>
              <a:gd name="connsiteY0" fmla="*/ 158045 h 2745487"/>
              <a:gd name="connsiteX1" fmla="*/ 701969 w 2155221"/>
              <a:gd name="connsiteY1" fmla="*/ 0 h 2745487"/>
              <a:gd name="connsiteX2" fmla="*/ 701969 w 2155221"/>
              <a:gd name="connsiteY2" fmla="*/ 0 h 2745487"/>
              <a:gd name="connsiteX3" fmla="*/ 1134017 w 2155221"/>
              <a:gd name="connsiteY3" fmla="*/ 0 h 2745487"/>
              <a:gd name="connsiteX4" fmla="*/ 1930712 w 2155221"/>
              <a:gd name="connsiteY4" fmla="*/ 14206 h 2745487"/>
              <a:gd name="connsiteX5" fmla="*/ 2142129 w 2155221"/>
              <a:gd name="connsiteY5" fmla="*/ 11289 h 2745487"/>
              <a:gd name="connsiteX6" fmla="*/ 2133912 w 2155221"/>
              <a:gd name="connsiteY6" fmla="*/ 138384 h 2745487"/>
              <a:gd name="connsiteX7" fmla="*/ 2145202 w 2155221"/>
              <a:gd name="connsiteY7" fmla="*/ 398028 h 2745487"/>
              <a:gd name="connsiteX8" fmla="*/ 2142129 w 2155221"/>
              <a:gd name="connsiteY8" fmla="*/ 1601534 h 2745487"/>
              <a:gd name="connsiteX9" fmla="*/ 2142129 w 2155221"/>
              <a:gd name="connsiteY9" fmla="*/ 1601534 h 2745487"/>
              <a:gd name="connsiteX10" fmla="*/ 2142129 w 2155221"/>
              <a:gd name="connsiteY10" fmla="*/ 2287906 h 2745487"/>
              <a:gd name="connsiteX11" fmla="*/ 2142129 w 2155221"/>
              <a:gd name="connsiteY11" fmla="*/ 2745487 h 2745487"/>
              <a:gd name="connsiteX12" fmla="*/ 1134017 w 2155221"/>
              <a:gd name="connsiteY12" fmla="*/ 2745487 h 2745487"/>
              <a:gd name="connsiteX13" fmla="*/ 701969 w 2155221"/>
              <a:gd name="connsiteY13" fmla="*/ 2745487 h 2745487"/>
              <a:gd name="connsiteX14" fmla="*/ 701969 w 2155221"/>
              <a:gd name="connsiteY14" fmla="*/ 2745487 h 2745487"/>
              <a:gd name="connsiteX15" fmla="*/ 413937 w 2155221"/>
              <a:gd name="connsiteY15" fmla="*/ 2745487 h 2745487"/>
              <a:gd name="connsiteX16" fmla="*/ 413937 w 2155221"/>
              <a:gd name="connsiteY16" fmla="*/ 2287906 h 2745487"/>
              <a:gd name="connsiteX17" fmla="*/ 0 w 2155221"/>
              <a:gd name="connsiteY17" fmla="*/ 2156360 h 2745487"/>
              <a:gd name="connsiteX18" fmla="*/ 413937 w 2155221"/>
              <a:gd name="connsiteY18" fmla="*/ 1601534 h 2745487"/>
              <a:gd name="connsiteX19" fmla="*/ 413937 w 2155221"/>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399290 w 2145202"/>
              <a:gd name="connsiteY14" fmla="*/ 2594288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31981 w 2145202"/>
              <a:gd name="connsiteY10" fmla="*/ 2633857 h 2745487"/>
              <a:gd name="connsiteX11" fmla="*/ 2142129 w 2145202"/>
              <a:gd name="connsiteY11" fmla="*/ 2745487 h 2745487"/>
              <a:gd name="connsiteX12" fmla="*/ 1134017 w 2145202"/>
              <a:gd name="connsiteY12" fmla="*/ 2745487 h 2745487"/>
              <a:gd name="connsiteX13" fmla="*/ 701969 w 2145202"/>
              <a:gd name="connsiteY13" fmla="*/ 2745487 h 2745487"/>
              <a:gd name="connsiteX14" fmla="*/ 701969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2142129 w 2145202"/>
              <a:gd name="connsiteY11" fmla="*/ 2745487 h 2762454"/>
              <a:gd name="connsiteX12" fmla="*/ 1949593 w 2145202"/>
              <a:gd name="connsiteY12" fmla="*/ 2762454 h 2762454"/>
              <a:gd name="connsiteX13" fmla="*/ 1134017 w 2145202"/>
              <a:gd name="connsiteY13" fmla="*/ 2745487 h 2762454"/>
              <a:gd name="connsiteX14" fmla="*/ 701969 w 2145202"/>
              <a:gd name="connsiteY14" fmla="*/ 2745487 h 2762454"/>
              <a:gd name="connsiteX15" fmla="*/ 701969 w 2145202"/>
              <a:gd name="connsiteY15" fmla="*/ 2745487 h 2762454"/>
              <a:gd name="connsiteX16" fmla="*/ 399290 w 2145202"/>
              <a:gd name="connsiteY16" fmla="*/ 2594288 h 2762454"/>
              <a:gd name="connsiteX17" fmla="*/ 413937 w 2145202"/>
              <a:gd name="connsiteY17" fmla="*/ 2287906 h 2762454"/>
              <a:gd name="connsiteX18" fmla="*/ 0 w 2145202"/>
              <a:gd name="connsiteY18" fmla="*/ 2156360 h 2762454"/>
              <a:gd name="connsiteX19" fmla="*/ 413937 w 2145202"/>
              <a:gd name="connsiteY19" fmla="*/ 1601534 h 2762454"/>
              <a:gd name="connsiteX20" fmla="*/ 413937 w 2145202"/>
              <a:gd name="connsiteY20"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399290 w 2145202"/>
              <a:gd name="connsiteY15" fmla="*/ 2594288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67685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45202" h="2762454">
                <a:moveTo>
                  <a:pt x="413937" y="158045"/>
                </a:moveTo>
                <a:lnTo>
                  <a:pt x="701969" y="0"/>
                </a:lnTo>
                <a:lnTo>
                  <a:pt x="701969" y="0"/>
                </a:lnTo>
                <a:lnTo>
                  <a:pt x="1134017" y="0"/>
                </a:lnTo>
                <a:lnTo>
                  <a:pt x="1930712" y="14206"/>
                </a:lnTo>
                <a:lnTo>
                  <a:pt x="2133912" y="138384"/>
                </a:lnTo>
                <a:cubicBezTo>
                  <a:pt x="2134424" y="202840"/>
                  <a:pt x="2143833" y="154170"/>
                  <a:pt x="2145202" y="398028"/>
                </a:cubicBezTo>
                <a:cubicBezTo>
                  <a:pt x="2144178" y="799197"/>
                  <a:pt x="2143153" y="1200365"/>
                  <a:pt x="2142129" y="1601534"/>
                </a:cubicBezTo>
                <a:lnTo>
                  <a:pt x="2142129" y="1601534"/>
                </a:lnTo>
                <a:lnTo>
                  <a:pt x="2142129" y="2287906"/>
                </a:lnTo>
                <a:lnTo>
                  <a:pt x="2131981" y="2633857"/>
                </a:lnTo>
                <a:lnTo>
                  <a:pt x="1949593" y="2762454"/>
                </a:lnTo>
                <a:lnTo>
                  <a:pt x="1134017" y="2745487"/>
                </a:lnTo>
                <a:lnTo>
                  <a:pt x="701969" y="2745487"/>
                </a:lnTo>
                <a:lnTo>
                  <a:pt x="701969" y="2745487"/>
                </a:lnTo>
                <a:lnTo>
                  <a:pt x="467685" y="2604180"/>
                </a:lnTo>
                <a:lnTo>
                  <a:pt x="448134" y="2179093"/>
                </a:lnTo>
                <a:lnTo>
                  <a:pt x="0" y="2156360"/>
                </a:lnTo>
                <a:lnTo>
                  <a:pt x="413937" y="1601534"/>
                </a:lnTo>
                <a:lnTo>
                  <a:pt x="413937" y="158045"/>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18" name="吹き出し: 四角形 37">
            <a:extLst>
              <a:ext uri="{FF2B5EF4-FFF2-40B4-BE49-F238E27FC236}">
                <a16:creationId xmlns:a16="http://schemas.microsoft.com/office/drawing/2014/main" id="{55EAD59D-DD59-C947-A290-04198795173B}"/>
              </a:ext>
            </a:extLst>
          </p:cNvPr>
          <p:cNvSpPr/>
          <p:nvPr/>
        </p:nvSpPr>
        <p:spPr>
          <a:xfrm rot="10800000" flipV="1">
            <a:off x="3289681" y="1148551"/>
            <a:ext cx="2422639" cy="1151747"/>
          </a:xfrm>
          <a:custGeom>
            <a:avLst/>
            <a:gdLst>
              <a:gd name="connsiteX0" fmla="*/ 0 w 1728192"/>
              <a:gd name="connsiteY0" fmla="*/ 0 h 2745487"/>
              <a:gd name="connsiteX1" fmla="*/ 288032 w 1728192"/>
              <a:gd name="connsiteY1" fmla="*/ 0 h 2745487"/>
              <a:gd name="connsiteX2" fmla="*/ 288032 w 1728192"/>
              <a:gd name="connsiteY2" fmla="*/ 0 h 2745487"/>
              <a:gd name="connsiteX3" fmla="*/ 720080 w 1728192"/>
              <a:gd name="connsiteY3" fmla="*/ 0 h 2745487"/>
              <a:gd name="connsiteX4" fmla="*/ 1728192 w 1728192"/>
              <a:gd name="connsiteY4" fmla="*/ 0 h 2745487"/>
              <a:gd name="connsiteX5" fmla="*/ 1728192 w 1728192"/>
              <a:gd name="connsiteY5" fmla="*/ 1601534 h 2745487"/>
              <a:gd name="connsiteX6" fmla="*/ 1728192 w 1728192"/>
              <a:gd name="connsiteY6" fmla="*/ 1601534 h 2745487"/>
              <a:gd name="connsiteX7" fmla="*/ 1728192 w 1728192"/>
              <a:gd name="connsiteY7" fmla="*/ 2287906 h 2745487"/>
              <a:gd name="connsiteX8" fmla="*/ 1728192 w 1728192"/>
              <a:gd name="connsiteY8" fmla="*/ 2745487 h 2745487"/>
              <a:gd name="connsiteX9" fmla="*/ 720080 w 1728192"/>
              <a:gd name="connsiteY9" fmla="*/ 2745487 h 2745487"/>
              <a:gd name="connsiteX10" fmla="*/ 288032 w 1728192"/>
              <a:gd name="connsiteY10" fmla="*/ 2745487 h 2745487"/>
              <a:gd name="connsiteX11" fmla="*/ 288032 w 1728192"/>
              <a:gd name="connsiteY11" fmla="*/ 2745487 h 2745487"/>
              <a:gd name="connsiteX12" fmla="*/ 0 w 1728192"/>
              <a:gd name="connsiteY12" fmla="*/ 2745487 h 2745487"/>
              <a:gd name="connsiteX13" fmla="*/ 0 w 1728192"/>
              <a:gd name="connsiteY13" fmla="*/ 2287906 h 2745487"/>
              <a:gd name="connsiteX14" fmla="*/ -413937 w 1728192"/>
              <a:gd name="connsiteY14" fmla="*/ 2156360 h 2745487"/>
              <a:gd name="connsiteX15" fmla="*/ 0 w 1728192"/>
              <a:gd name="connsiteY15" fmla="*/ 1601534 h 2745487"/>
              <a:gd name="connsiteX16" fmla="*/ 0 w 1728192"/>
              <a:gd name="connsiteY16" fmla="*/ 0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0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11289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2142129 w 2145202"/>
              <a:gd name="connsiteY4" fmla="*/ 11289 h 2745487"/>
              <a:gd name="connsiteX5" fmla="*/ 2145202 w 2145202"/>
              <a:gd name="connsiteY5" fmla="*/ 398028 h 2745487"/>
              <a:gd name="connsiteX6" fmla="*/ 2142129 w 2145202"/>
              <a:gd name="connsiteY6" fmla="*/ 1601534 h 2745487"/>
              <a:gd name="connsiteX7" fmla="*/ 2142129 w 2145202"/>
              <a:gd name="connsiteY7" fmla="*/ 1601534 h 2745487"/>
              <a:gd name="connsiteX8" fmla="*/ 2142129 w 2145202"/>
              <a:gd name="connsiteY8" fmla="*/ 2287906 h 2745487"/>
              <a:gd name="connsiteX9" fmla="*/ 2142129 w 2145202"/>
              <a:gd name="connsiteY9" fmla="*/ 2745487 h 2745487"/>
              <a:gd name="connsiteX10" fmla="*/ 1134017 w 2145202"/>
              <a:gd name="connsiteY10" fmla="*/ 2745487 h 2745487"/>
              <a:gd name="connsiteX11" fmla="*/ 701969 w 2145202"/>
              <a:gd name="connsiteY11" fmla="*/ 2745487 h 2745487"/>
              <a:gd name="connsiteX12" fmla="*/ 701969 w 2145202"/>
              <a:gd name="connsiteY12" fmla="*/ 2745487 h 2745487"/>
              <a:gd name="connsiteX13" fmla="*/ 413937 w 2145202"/>
              <a:gd name="connsiteY13" fmla="*/ 2745487 h 2745487"/>
              <a:gd name="connsiteX14" fmla="*/ 413937 w 2145202"/>
              <a:gd name="connsiteY14" fmla="*/ 2287906 h 2745487"/>
              <a:gd name="connsiteX15" fmla="*/ 0 w 2145202"/>
              <a:gd name="connsiteY15" fmla="*/ 2156360 h 2745487"/>
              <a:gd name="connsiteX16" fmla="*/ 413937 w 2145202"/>
              <a:gd name="connsiteY16" fmla="*/ 1601534 h 2745487"/>
              <a:gd name="connsiteX17" fmla="*/ 413937 w 2145202"/>
              <a:gd name="connsiteY17"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42129 w 2145202"/>
              <a:gd name="connsiteY5" fmla="*/ 11289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55221"/>
              <a:gd name="connsiteY0" fmla="*/ 158045 h 2745487"/>
              <a:gd name="connsiteX1" fmla="*/ 701969 w 2155221"/>
              <a:gd name="connsiteY1" fmla="*/ 0 h 2745487"/>
              <a:gd name="connsiteX2" fmla="*/ 701969 w 2155221"/>
              <a:gd name="connsiteY2" fmla="*/ 0 h 2745487"/>
              <a:gd name="connsiteX3" fmla="*/ 1134017 w 2155221"/>
              <a:gd name="connsiteY3" fmla="*/ 0 h 2745487"/>
              <a:gd name="connsiteX4" fmla="*/ 1930712 w 2155221"/>
              <a:gd name="connsiteY4" fmla="*/ 14206 h 2745487"/>
              <a:gd name="connsiteX5" fmla="*/ 2142129 w 2155221"/>
              <a:gd name="connsiteY5" fmla="*/ 11289 h 2745487"/>
              <a:gd name="connsiteX6" fmla="*/ 2133912 w 2155221"/>
              <a:gd name="connsiteY6" fmla="*/ 138384 h 2745487"/>
              <a:gd name="connsiteX7" fmla="*/ 2145202 w 2155221"/>
              <a:gd name="connsiteY7" fmla="*/ 398028 h 2745487"/>
              <a:gd name="connsiteX8" fmla="*/ 2142129 w 2155221"/>
              <a:gd name="connsiteY8" fmla="*/ 1601534 h 2745487"/>
              <a:gd name="connsiteX9" fmla="*/ 2142129 w 2155221"/>
              <a:gd name="connsiteY9" fmla="*/ 1601534 h 2745487"/>
              <a:gd name="connsiteX10" fmla="*/ 2142129 w 2155221"/>
              <a:gd name="connsiteY10" fmla="*/ 2287906 h 2745487"/>
              <a:gd name="connsiteX11" fmla="*/ 2142129 w 2155221"/>
              <a:gd name="connsiteY11" fmla="*/ 2745487 h 2745487"/>
              <a:gd name="connsiteX12" fmla="*/ 1134017 w 2155221"/>
              <a:gd name="connsiteY12" fmla="*/ 2745487 h 2745487"/>
              <a:gd name="connsiteX13" fmla="*/ 701969 w 2155221"/>
              <a:gd name="connsiteY13" fmla="*/ 2745487 h 2745487"/>
              <a:gd name="connsiteX14" fmla="*/ 701969 w 2155221"/>
              <a:gd name="connsiteY14" fmla="*/ 2745487 h 2745487"/>
              <a:gd name="connsiteX15" fmla="*/ 413937 w 2155221"/>
              <a:gd name="connsiteY15" fmla="*/ 2745487 h 2745487"/>
              <a:gd name="connsiteX16" fmla="*/ 413937 w 2155221"/>
              <a:gd name="connsiteY16" fmla="*/ 2287906 h 2745487"/>
              <a:gd name="connsiteX17" fmla="*/ 0 w 2155221"/>
              <a:gd name="connsiteY17" fmla="*/ 2156360 h 2745487"/>
              <a:gd name="connsiteX18" fmla="*/ 413937 w 2155221"/>
              <a:gd name="connsiteY18" fmla="*/ 1601534 h 2745487"/>
              <a:gd name="connsiteX19" fmla="*/ 413937 w 2155221"/>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399290 w 2145202"/>
              <a:gd name="connsiteY14" fmla="*/ 2594288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31981 w 2145202"/>
              <a:gd name="connsiteY10" fmla="*/ 2633857 h 2745487"/>
              <a:gd name="connsiteX11" fmla="*/ 2142129 w 2145202"/>
              <a:gd name="connsiteY11" fmla="*/ 2745487 h 2745487"/>
              <a:gd name="connsiteX12" fmla="*/ 1134017 w 2145202"/>
              <a:gd name="connsiteY12" fmla="*/ 2745487 h 2745487"/>
              <a:gd name="connsiteX13" fmla="*/ 701969 w 2145202"/>
              <a:gd name="connsiteY13" fmla="*/ 2745487 h 2745487"/>
              <a:gd name="connsiteX14" fmla="*/ 701969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2142129 w 2145202"/>
              <a:gd name="connsiteY11" fmla="*/ 2745487 h 2762454"/>
              <a:gd name="connsiteX12" fmla="*/ 1949593 w 2145202"/>
              <a:gd name="connsiteY12" fmla="*/ 2762454 h 2762454"/>
              <a:gd name="connsiteX13" fmla="*/ 1134017 w 2145202"/>
              <a:gd name="connsiteY13" fmla="*/ 2745487 h 2762454"/>
              <a:gd name="connsiteX14" fmla="*/ 701969 w 2145202"/>
              <a:gd name="connsiteY14" fmla="*/ 2745487 h 2762454"/>
              <a:gd name="connsiteX15" fmla="*/ 701969 w 2145202"/>
              <a:gd name="connsiteY15" fmla="*/ 2745487 h 2762454"/>
              <a:gd name="connsiteX16" fmla="*/ 399290 w 2145202"/>
              <a:gd name="connsiteY16" fmla="*/ 2594288 h 2762454"/>
              <a:gd name="connsiteX17" fmla="*/ 413937 w 2145202"/>
              <a:gd name="connsiteY17" fmla="*/ 2287906 h 2762454"/>
              <a:gd name="connsiteX18" fmla="*/ 0 w 2145202"/>
              <a:gd name="connsiteY18" fmla="*/ 2156360 h 2762454"/>
              <a:gd name="connsiteX19" fmla="*/ 413937 w 2145202"/>
              <a:gd name="connsiteY19" fmla="*/ 1601534 h 2762454"/>
              <a:gd name="connsiteX20" fmla="*/ 413937 w 2145202"/>
              <a:gd name="connsiteY20"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399290 w 2145202"/>
              <a:gd name="connsiteY15" fmla="*/ 2594288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67685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545297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67685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45202" h="2762454">
                <a:moveTo>
                  <a:pt x="413937" y="158045"/>
                </a:moveTo>
                <a:lnTo>
                  <a:pt x="701969" y="0"/>
                </a:lnTo>
                <a:lnTo>
                  <a:pt x="701969" y="0"/>
                </a:lnTo>
                <a:lnTo>
                  <a:pt x="1134017" y="0"/>
                </a:lnTo>
                <a:lnTo>
                  <a:pt x="1930712" y="14206"/>
                </a:lnTo>
                <a:lnTo>
                  <a:pt x="2133912" y="138384"/>
                </a:lnTo>
                <a:cubicBezTo>
                  <a:pt x="2134424" y="202840"/>
                  <a:pt x="2143833" y="301439"/>
                  <a:pt x="2145202" y="545297"/>
                </a:cubicBezTo>
                <a:cubicBezTo>
                  <a:pt x="2144178" y="946466"/>
                  <a:pt x="2143153" y="1200365"/>
                  <a:pt x="2142129" y="1601534"/>
                </a:cubicBezTo>
                <a:lnTo>
                  <a:pt x="2142129" y="1601534"/>
                </a:lnTo>
                <a:lnTo>
                  <a:pt x="2142129" y="2287906"/>
                </a:lnTo>
                <a:lnTo>
                  <a:pt x="2131981" y="2633857"/>
                </a:lnTo>
                <a:lnTo>
                  <a:pt x="1949593" y="2762454"/>
                </a:lnTo>
                <a:lnTo>
                  <a:pt x="1134017" y="2745487"/>
                </a:lnTo>
                <a:lnTo>
                  <a:pt x="701969" y="2745487"/>
                </a:lnTo>
                <a:lnTo>
                  <a:pt x="701969" y="2745487"/>
                </a:lnTo>
                <a:lnTo>
                  <a:pt x="467685" y="2604180"/>
                </a:lnTo>
                <a:lnTo>
                  <a:pt x="448134" y="2179093"/>
                </a:lnTo>
                <a:lnTo>
                  <a:pt x="0" y="2156360"/>
                </a:lnTo>
                <a:lnTo>
                  <a:pt x="413937" y="1601534"/>
                </a:lnTo>
                <a:lnTo>
                  <a:pt x="413937" y="158045"/>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2" name="テキスト ボックス 1">
            <a:extLst>
              <a:ext uri="{FF2B5EF4-FFF2-40B4-BE49-F238E27FC236}">
                <a16:creationId xmlns:a16="http://schemas.microsoft.com/office/drawing/2014/main" id="{029B37ED-DEC6-FF4A-B70A-77F15387A4AC}"/>
              </a:ext>
            </a:extLst>
          </p:cNvPr>
          <p:cNvSpPr txBox="1"/>
          <p:nvPr/>
        </p:nvSpPr>
        <p:spPr>
          <a:xfrm>
            <a:off x="3236606" y="1288000"/>
            <a:ext cx="2446839" cy="861774"/>
          </a:xfrm>
          <a:prstGeom prst="rect">
            <a:avLst/>
          </a:prstGeom>
          <a:noFill/>
        </p:spPr>
        <p:txBody>
          <a:bodyPr wrap="square" rtlCol="0">
            <a:spAutoFit/>
          </a:bodyPr>
          <a:lstStyle/>
          <a:p>
            <a:r>
              <a:rPr kumimoji="1" lang="ja-JP" altLang="en-US">
                <a:latin typeface="MS PGothic" panose="020B0600070205080204" pitchFamily="34" charset="-128"/>
                <a:ea typeface="MS PGothic" panose="020B0600070205080204" pitchFamily="34" charset="-128"/>
              </a:rPr>
              <a:t>　</a:t>
            </a:r>
            <a:r>
              <a:rPr kumimoji="1" lang="ja-JP" altLang="en-US" sz="3200">
                <a:latin typeface="MS PGothic" panose="020B0600070205080204" pitchFamily="34" charset="-128"/>
                <a:ea typeface="MS PGothic" panose="020B0600070205080204" pitchFamily="34" charset="-128"/>
              </a:rPr>
              <a:t>内的要因</a:t>
            </a:r>
            <a:endParaRPr kumimoji="1" lang="en-US" altLang="ja-JP" sz="2800" dirty="0">
              <a:latin typeface="MS PGothic" panose="020B0600070205080204" pitchFamily="34" charset="-128"/>
              <a:ea typeface="MS PGothic" panose="020B0600070205080204" pitchFamily="34" charset="-128"/>
            </a:endParaRPr>
          </a:p>
          <a:p>
            <a:r>
              <a:rPr lang="en-US" altLang="ja-JP" dirty="0">
                <a:latin typeface="MS PGothic" panose="020B0600070205080204" pitchFamily="34" charset="-128"/>
                <a:ea typeface="MS PGothic" panose="020B0600070205080204" pitchFamily="34" charset="-128"/>
              </a:rPr>
              <a:t>(Jacopo, et al.,2013)</a:t>
            </a:r>
            <a:endParaRPr kumimoji="1" lang="ja-JP" altLang="en-US">
              <a:latin typeface="MS PGothic" panose="020B0600070205080204" pitchFamily="34" charset="-128"/>
              <a:ea typeface="MS PGothic" panose="020B0600070205080204" pitchFamily="34" charset="-128"/>
            </a:endParaRPr>
          </a:p>
        </p:txBody>
      </p:sp>
      <p:sp>
        <p:nvSpPr>
          <p:cNvPr id="19" name="テキスト ボックス 18">
            <a:extLst>
              <a:ext uri="{FF2B5EF4-FFF2-40B4-BE49-F238E27FC236}">
                <a16:creationId xmlns:a16="http://schemas.microsoft.com/office/drawing/2014/main" id="{01928169-CA2B-3144-92A8-7172473CFA7D}"/>
              </a:ext>
            </a:extLst>
          </p:cNvPr>
          <p:cNvSpPr txBox="1"/>
          <p:nvPr/>
        </p:nvSpPr>
        <p:spPr>
          <a:xfrm>
            <a:off x="6936350" y="1759366"/>
            <a:ext cx="2207708" cy="861774"/>
          </a:xfrm>
          <a:prstGeom prst="rect">
            <a:avLst/>
          </a:prstGeom>
          <a:noFill/>
        </p:spPr>
        <p:txBody>
          <a:bodyPr wrap="square" rtlCol="0">
            <a:spAutoFit/>
          </a:bodyPr>
          <a:lstStyle/>
          <a:p>
            <a:r>
              <a:rPr lang="ja-JP" altLang="en-US">
                <a:latin typeface="MS PGothic" panose="020B0600070205080204" pitchFamily="34" charset="-128"/>
                <a:ea typeface="MS PGothic" panose="020B0600070205080204" pitchFamily="34" charset="-128"/>
              </a:rPr>
              <a:t>　</a:t>
            </a:r>
            <a:r>
              <a:rPr lang="ja-JP" altLang="en-US" sz="1400">
                <a:latin typeface="MS PGothic" panose="020B0600070205080204" pitchFamily="34" charset="-128"/>
                <a:ea typeface="MS PGothic" panose="020B0600070205080204" pitchFamily="34" charset="-128"/>
              </a:rPr>
              <a:t>　</a:t>
            </a:r>
            <a:r>
              <a:rPr lang="ja-JP" altLang="en-US" sz="3200">
                <a:latin typeface="MS PGothic" panose="020B0600070205080204" pitchFamily="34" charset="-128"/>
                <a:ea typeface="MS PGothic" panose="020B0600070205080204" pitchFamily="34" charset="-128"/>
              </a:rPr>
              <a:t>環境要因</a:t>
            </a:r>
            <a:endParaRPr lang="en-US" altLang="ja-JP" dirty="0">
              <a:latin typeface="MS PGothic" panose="020B0600070205080204" pitchFamily="34" charset="-128"/>
              <a:ea typeface="MS PGothic" panose="020B0600070205080204" pitchFamily="34" charset="-128"/>
            </a:endParaRPr>
          </a:p>
          <a:p>
            <a:r>
              <a:rPr lang="ja-JP" altLang="en-US">
                <a:latin typeface="MS PGothic" panose="020B0600070205080204" pitchFamily="34" charset="-128"/>
                <a:ea typeface="MS PGothic" panose="020B0600070205080204" pitchFamily="34" charset="-128"/>
              </a:rPr>
              <a:t>　</a:t>
            </a:r>
            <a:r>
              <a:rPr lang="en-US" altLang="ja-JP" dirty="0">
                <a:latin typeface="MS PGothic" panose="020B0600070205080204" pitchFamily="34" charset="-128"/>
                <a:ea typeface="MS PGothic" panose="020B0600070205080204" pitchFamily="34" charset="-128"/>
              </a:rPr>
              <a:t>(Velde, et al.,2013)</a:t>
            </a:r>
            <a:endParaRPr lang="ja-JP" altLang="en-US">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076531860"/>
      </p:ext>
    </p:extLst>
  </p:cSld>
  <p:clrMapOvr>
    <a:masterClrMapping/>
  </p:clrMapOvr>
  <mc:AlternateContent xmlns:mc="http://schemas.openxmlformats.org/markup-compatibility/2006" xmlns:p14="http://schemas.microsoft.com/office/powerpoint/2010/main">
    <mc:Choice Requires="p14">
      <p:transition spd="slow" p14:dur="2000" advTm="19886"/>
    </mc:Choice>
    <mc:Fallback xmlns="">
      <p:transition spd="slow" advTm="198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A180852A-560B-034D-ABE1-D99E813E96DE}"/>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29" name="直線コネクタ 28">
            <a:extLst>
              <a:ext uri="{FF2B5EF4-FFF2-40B4-BE49-F238E27FC236}">
                <a16:creationId xmlns:a16="http://schemas.microsoft.com/office/drawing/2014/main" id="{4F399744-CD69-F140-9644-545103B6CD23}"/>
              </a:ext>
            </a:extLst>
          </p:cNvPr>
          <p:cNvCxnSpPr/>
          <p:nvPr/>
        </p:nvCxnSpPr>
        <p:spPr>
          <a:xfrm>
            <a:off x="-1" y="423749"/>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C7FF7D7F-2263-5744-B0CE-362961C23552}"/>
              </a:ext>
            </a:extLst>
          </p:cNvPr>
          <p:cNvGrpSpPr/>
          <p:nvPr/>
        </p:nvGrpSpPr>
        <p:grpSpPr>
          <a:xfrm>
            <a:off x="238862" y="3127597"/>
            <a:ext cx="1695704" cy="3143374"/>
            <a:chOff x="6326481" y="1240708"/>
            <a:chExt cx="1695704" cy="3143374"/>
          </a:xfrm>
        </p:grpSpPr>
        <p:pic>
          <p:nvPicPr>
            <p:cNvPr id="41" name="図 40">
              <a:extLst>
                <a:ext uri="{FF2B5EF4-FFF2-40B4-BE49-F238E27FC236}">
                  <a16:creationId xmlns:a16="http://schemas.microsoft.com/office/drawing/2014/main" id="{8C4F0933-2783-3B40-9BD6-4451E0059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91" y="1240708"/>
              <a:ext cx="1684194" cy="3143374"/>
            </a:xfrm>
            <a:prstGeom prst="rect">
              <a:avLst/>
            </a:prstGeom>
          </p:spPr>
        </p:pic>
        <p:sp>
          <p:nvSpPr>
            <p:cNvPr id="43" name="正方形/長方形 42">
              <a:extLst>
                <a:ext uri="{FF2B5EF4-FFF2-40B4-BE49-F238E27FC236}">
                  <a16:creationId xmlns:a16="http://schemas.microsoft.com/office/drawing/2014/main" id="{F167168B-6661-E24D-B586-9928F104D094}"/>
                </a:ext>
              </a:extLst>
            </p:cNvPr>
            <p:cNvSpPr/>
            <p:nvPr/>
          </p:nvSpPr>
          <p:spPr>
            <a:xfrm>
              <a:off x="6326481" y="1240708"/>
              <a:ext cx="45719" cy="3143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grpSp>
      <p:sp>
        <p:nvSpPr>
          <p:cNvPr id="49" name="吹き出し: 四角形 37">
            <a:extLst>
              <a:ext uri="{FF2B5EF4-FFF2-40B4-BE49-F238E27FC236}">
                <a16:creationId xmlns:a16="http://schemas.microsoft.com/office/drawing/2014/main" id="{56D99539-0125-8E41-BCDE-74844946BE40}"/>
              </a:ext>
            </a:extLst>
          </p:cNvPr>
          <p:cNvSpPr/>
          <p:nvPr/>
        </p:nvSpPr>
        <p:spPr>
          <a:xfrm>
            <a:off x="1659155" y="2311305"/>
            <a:ext cx="2124427" cy="3152517"/>
          </a:xfrm>
          <a:custGeom>
            <a:avLst/>
            <a:gdLst>
              <a:gd name="connsiteX0" fmla="*/ 0 w 1728192"/>
              <a:gd name="connsiteY0" fmla="*/ 0 h 2745487"/>
              <a:gd name="connsiteX1" fmla="*/ 288032 w 1728192"/>
              <a:gd name="connsiteY1" fmla="*/ 0 h 2745487"/>
              <a:gd name="connsiteX2" fmla="*/ 288032 w 1728192"/>
              <a:gd name="connsiteY2" fmla="*/ 0 h 2745487"/>
              <a:gd name="connsiteX3" fmla="*/ 720080 w 1728192"/>
              <a:gd name="connsiteY3" fmla="*/ 0 h 2745487"/>
              <a:gd name="connsiteX4" fmla="*/ 1728192 w 1728192"/>
              <a:gd name="connsiteY4" fmla="*/ 0 h 2745487"/>
              <a:gd name="connsiteX5" fmla="*/ 1728192 w 1728192"/>
              <a:gd name="connsiteY5" fmla="*/ 1601534 h 2745487"/>
              <a:gd name="connsiteX6" fmla="*/ 1728192 w 1728192"/>
              <a:gd name="connsiteY6" fmla="*/ 1601534 h 2745487"/>
              <a:gd name="connsiteX7" fmla="*/ 1728192 w 1728192"/>
              <a:gd name="connsiteY7" fmla="*/ 2287906 h 2745487"/>
              <a:gd name="connsiteX8" fmla="*/ 1728192 w 1728192"/>
              <a:gd name="connsiteY8" fmla="*/ 2745487 h 2745487"/>
              <a:gd name="connsiteX9" fmla="*/ 720080 w 1728192"/>
              <a:gd name="connsiteY9" fmla="*/ 2745487 h 2745487"/>
              <a:gd name="connsiteX10" fmla="*/ 288032 w 1728192"/>
              <a:gd name="connsiteY10" fmla="*/ 2745487 h 2745487"/>
              <a:gd name="connsiteX11" fmla="*/ 288032 w 1728192"/>
              <a:gd name="connsiteY11" fmla="*/ 2745487 h 2745487"/>
              <a:gd name="connsiteX12" fmla="*/ 0 w 1728192"/>
              <a:gd name="connsiteY12" fmla="*/ 2745487 h 2745487"/>
              <a:gd name="connsiteX13" fmla="*/ 0 w 1728192"/>
              <a:gd name="connsiteY13" fmla="*/ 2287906 h 2745487"/>
              <a:gd name="connsiteX14" fmla="*/ -413937 w 1728192"/>
              <a:gd name="connsiteY14" fmla="*/ 2156360 h 2745487"/>
              <a:gd name="connsiteX15" fmla="*/ 0 w 1728192"/>
              <a:gd name="connsiteY15" fmla="*/ 1601534 h 2745487"/>
              <a:gd name="connsiteX16" fmla="*/ 0 w 1728192"/>
              <a:gd name="connsiteY16" fmla="*/ 0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0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2129"/>
              <a:gd name="connsiteY0" fmla="*/ 158045 h 2745487"/>
              <a:gd name="connsiteX1" fmla="*/ 701969 w 2142129"/>
              <a:gd name="connsiteY1" fmla="*/ 0 h 2745487"/>
              <a:gd name="connsiteX2" fmla="*/ 701969 w 2142129"/>
              <a:gd name="connsiteY2" fmla="*/ 0 h 2745487"/>
              <a:gd name="connsiteX3" fmla="*/ 1134017 w 2142129"/>
              <a:gd name="connsiteY3" fmla="*/ 0 h 2745487"/>
              <a:gd name="connsiteX4" fmla="*/ 2142129 w 2142129"/>
              <a:gd name="connsiteY4" fmla="*/ 11289 h 2745487"/>
              <a:gd name="connsiteX5" fmla="*/ 2142129 w 2142129"/>
              <a:gd name="connsiteY5" fmla="*/ 1601534 h 2745487"/>
              <a:gd name="connsiteX6" fmla="*/ 2142129 w 2142129"/>
              <a:gd name="connsiteY6" fmla="*/ 1601534 h 2745487"/>
              <a:gd name="connsiteX7" fmla="*/ 2142129 w 2142129"/>
              <a:gd name="connsiteY7" fmla="*/ 2287906 h 2745487"/>
              <a:gd name="connsiteX8" fmla="*/ 2142129 w 2142129"/>
              <a:gd name="connsiteY8" fmla="*/ 2745487 h 2745487"/>
              <a:gd name="connsiteX9" fmla="*/ 1134017 w 2142129"/>
              <a:gd name="connsiteY9" fmla="*/ 2745487 h 2745487"/>
              <a:gd name="connsiteX10" fmla="*/ 701969 w 2142129"/>
              <a:gd name="connsiteY10" fmla="*/ 2745487 h 2745487"/>
              <a:gd name="connsiteX11" fmla="*/ 701969 w 2142129"/>
              <a:gd name="connsiteY11" fmla="*/ 2745487 h 2745487"/>
              <a:gd name="connsiteX12" fmla="*/ 413937 w 2142129"/>
              <a:gd name="connsiteY12" fmla="*/ 2745487 h 2745487"/>
              <a:gd name="connsiteX13" fmla="*/ 413937 w 2142129"/>
              <a:gd name="connsiteY13" fmla="*/ 2287906 h 2745487"/>
              <a:gd name="connsiteX14" fmla="*/ 0 w 2142129"/>
              <a:gd name="connsiteY14" fmla="*/ 2156360 h 2745487"/>
              <a:gd name="connsiteX15" fmla="*/ 413937 w 2142129"/>
              <a:gd name="connsiteY15" fmla="*/ 1601534 h 2745487"/>
              <a:gd name="connsiteX16" fmla="*/ 413937 w 2142129"/>
              <a:gd name="connsiteY16"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2142129 w 2145202"/>
              <a:gd name="connsiteY4" fmla="*/ 11289 h 2745487"/>
              <a:gd name="connsiteX5" fmla="*/ 2145202 w 2145202"/>
              <a:gd name="connsiteY5" fmla="*/ 398028 h 2745487"/>
              <a:gd name="connsiteX6" fmla="*/ 2142129 w 2145202"/>
              <a:gd name="connsiteY6" fmla="*/ 1601534 h 2745487"/>
              <a:gd name="connsiteX7" fmla="*/ 2142129 w 2145202"/>
              <a:gd name="connsiteY7" fmla="*/ 1601534 h 2745487"/>
              <a:gd name="connsiteX8" fmla="*/ 2142129 w 2145202"/>
              <a:gd name="connsiteY8" fmla="*/ 2287906 h 2745487"/>
              <a:gd name="connsiteX9" fmla="*/ 2142129 w 2145202"/>
              <a:gd name="connsiteY9" fmla="*/ 2745487 h 2745487"/>
              <a:gd name="connsiteX10" fmla="*/ 1134017 w 2145202"/>
              <a:gd name="connsiteY10" fmla="*/ 2745487 h 2745487"/>
              <a:gd name="connsiteX11" fmla="*/ 701969 w 2145202"/>
              <a:gd name="connsiteY11" fmla="*/ 2745487 h 2745487"/>
              <a:gd name="connsiteX12" fmla="*/ 701969 w 2145202"/>
              <a:gd name="connsiteY12" fmla="*/ 2745487 h 2745487"/>
              <a:gd name="connsiteX13" fmla="*/ 413937 w 2145202"/>
              <a:gd name="connsiteY13" fmla="*/ 2745487 h 2745487"/>
              <a:gd name="connsiteX14" fmla="*/ 413937 w 2145202"/>
              <a:gd name="connsiteY14" fmla="*/ 2287906 h 2745487"/>
              <a:gd name="connsiteX15" fmla="*/ 0 w 2145202"/>
              <a:gd name="connsiteY15" fmla="*/ 2156360 h 2745487"/>
              <a:gd name="connsiteX16" fmla="*/ 413937 w 2145202"/>
              <a:gd name="connsiteY16" fmla="*/ 1601534 h 2745487"/>
              <a:gd name="connsiteX17" fmla="*/ 413937 w 2145202"/>
              <a:gd name="connsiteY17"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42129 w 2145202"/>
              <a:gd name="connsiteY5" fmla="*/ 11289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55221"/>
              <a:gd name="connsiteY0" fmla="*/ 158045 h 2745487"/>
              <a:gd name="connsiteX1" fmla="*/ 701969 w 2155221"/>
              <a:gd name="connsiteY1" fmla="*/ 0 h 2745487"/>
              <a:gd name="connsiteX2" fmla="*/ 701969 w 2155221"/>
              <a:gd name="connsiteY2" fmla="*/ 0 h 2745487"/>
              <a:gd name="connsiteX3" fmla="*/ 1134017 w 2155221"/>
              <a:gd name="connsiteY3" fmla="*/ 0 h 2745487"/>
              <a:gd name="connsiteX4" fmla="*/ 1930712 w 2155221"/>
              <a:gd name="connsiteY4" fmla="*/ 14206 h 2745487"/>
              <a:gd name="connsiteX5" fmla="*/ 2142129 w 2155221"/>
              <a:gd name="connsiteY5" fmla="*/ 11289 h 2745487"/>
              <a:gd name="connsiteX6" fmla="*/ 2133912 w 2155221"/>
              <a:gd name="connsiteY6" fmla="*/ 138384 h 2745487"/>
              <a:gd name="connsiteX7" fmla="*/ 2145202 w 2155221"/>
              <a:gd name="connsiteY7" fmla="*/ 398028 h 2745487"/>
              <a:gd name="connsiteX8" fmla="*/ 2142129 w 2155221"/>
              <a:gd name="connsiteY8" fmla="*/ 1601534 h 2745487"/>
              <a:gd name="connsiteX9" fmla="*/ 2142129 w 2155221"/>
              <a:gd name="connsiteY9" fmla="*/ 1601534 h 2745487"/>
              <a:gd name="connsiteX10" fmla="*/ 2142129 w 2155221"/>
              <a:gd name="connsiteY10" fmla="*/ 2287906 h 2745487"/>
              <a:gd name="connsiteX11" fmla="*/ 2142129 w 2155221"/>
              <a:gd name="connsiteY11" fmla="*/ 2745487 h 2745487"/>
              <a:gd name="connsiteX12" fmla="*/ 1134017 w 2155221"/>
              <a:gd name="connsiteY12" fmla="*/ 2745487 h 2745487"/>
              <a:gd name="connsiteX13" fmla="*/ 701969 w 2155221"/>
              <a:gd name="connsiteY13" fmla="*/ 2745487 h 2745487"/>
              <a:gd name="connsiteX14" fmla="*/ 701969 w 2155221"/>
              <a:gd name="connsiteY14" fmla="*/ 2745487 h 2745487"/>
              <a:gd name="connsiteX15" fmla="*/ 413937 w 2155221"/>
              <a:gd name="connsiteY15" fmla="*/ 2745487 h 2745487"/>
              <a:gd name="connsiteX16" fmla="*/ 413937 w 2155221"/>
              <a:gd name="connsiteY16" fmla="*/ 2287906 h 2745487"/>
              <a:gd name="connsiteX17" fmla="*/ 0 w 2155221"/>
              <a:gd name="connsiteY17" fmla="*/ 2156360 h 2745487"/>
              <a:gd name="connsiteX18" fmla="*/ 413937 w 2155221"/>
              <a:gd name="connsiteY18" fmla="*/ 1601534 h 2745487"/>
              <a:gd name="connsiteX19" fmla="*/ 413937 w 2155221"/>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413937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42129 w 2145202"/>
              <a:gd name="connsiteY10" fmla="*/ 2745487 h 2745487"/>
              <a:gd name="connsiteX11" fmla="*/ 1134017 w 2145202"/>
              <a:gd name="connsiteY11" fmla="*/ 2745487 h 2745487"/>
              <a:gd name="connsiteX12" fmla="*/ 701969 w 2145202"/>
              <a:gd name="connsiteY12" fmla="*/ 2745487 h 2745487"/>
              <a:gd name="connsiteX13" fmla="*/ 701969 w 2145202"/>
              <a:gd name="connsiteY13" fmla="*/ 2745487 h 2745487"/>
              <a:gd name="connsiteX14" fmla="*/ 399290 w 2145202"/>
              <a:gd name="connsiteY14" fmla="*/ 2594288 h 2745487"/>
              <a:gd name="connsiteX15" fmla="*/ 413937 w 2145202"/>
              <a:gd name="connsiteY15" fmla="*/ 2287906 h 2745487"/>
              <a:gd name="connsiteX16" fmla="*/ 0 w 2145202"/>
              <a:gd name="connsiteY16" fmla="*/ 2156360 h 2745487"/>
              <a:gd name="connsiteX17" fmla="*/ 413937 w 2145202"/>
              <a:gd name="connsiteY17" fmla="*/ 1601534 h 2745487"/>
              <a:gd name="connsiteX18" fmla="*/ 413937 w 2145202"/>
              <a:gd name="connsiteY18" fmla="*/ 158045 h 2745487"/>
              <a:gd name="connsiteX0" fmla="*/ 413937 w 2145202"/>
              <a:gd name="connsiteY0" fmla="*/ 158045 h 2745487"/>
              <a:gd name="connsiteX1" fmla="*/ 701969 w 2145202"/>
              <a:gd name="connsiteY1" fmla="*/ 0 h 2745487"/>
              <a:gd name="connsiteX2" fmla="*/ 701969 w 2145202"/>
              <a:gd name="connsiteY2" fmla="*/ 0 h 2745487"/>
              <a:gd name="connsiteX3" fmla="*/ 1134017 w 2145202"/>
              <a:gd name="connsiteY3" fmla="*/ 0 h 2745487"/>
              <a:gd name="connsiteX4" fmla="*/ 1930712 w 2145202"/>
              <a:gd name="connsiteY4" fmla="*/ 14206 h 2745487"/>
              <a:gd name="connsiteX5" fmla="*/ 2133912 w 2145202"/>
              <a:gd name="connsiteY5" fmla="*/ 138384 h 2745487"/>
              <a:gd name="connsiteX6" fmla="*/ 2145202 w 2145202"/>
              <a:gd name="connsiteY6" fmla="*/ 398028 h 2745487"/>
              <a:gd name="connsiteX7" fmla="*/ 2142129 w 2145202"/>
              <a:gd name="connsiteY7" fmla="*/ 1601534 h 2745487"/>
              <a:gd name="connsiteX8" fmla="*/ 2142129 w 2145202"/>
              <a:gd name="connsiteY8" fmla="*/ 1601534 h 2745487"/>
              <a:gd name="connsiteX9" fmla="*/ 2142129 w 2145202"/>
              <a:gd name="connsiteY9" fmla="*/ 2287906 h 2745487"/>
              <a:gd name="connsiteX10" fmla="*/ 2131981 w 2145202"/>
              <a:gd name="connsiteY10" fmla="*/ 2633857 h 2745487"/>
              <a:gd name="connsiteX11" fmla="*/ 2142129 w 2145202"/>
              <a:gd name="connsiteY11" fmla="*/ 2745487 h 2745487"/>
              <a:gd name="connsiteX12" fmla="*/ 1134017 w 2145202"/>
              <a:gd name="connsiteY12" fmla="*/ 2745487 h 2745487"/>
              <a:gd name="connsiteX13" fmla="*/ 701969 w 2145202"/>
              <a:gd name="connsiteY13" fmla="*/ 2745487 h 2745487"/>
              <a:gd name="connsiteX14" fmla="*/ 701969 w 2145202"/>
              <a:gd name="connsiteY14" fmla="*/ 2745487 h 2745487"/>
              <a:gd name="connsiteX15" fmla="*/ 399290 w 2145202"/>
              <a:gd name="connsiteY15" fmla="*/ 2594288 h 2745487"/>
              <a:gd name="connsiteX16" fmla="*/ 413937 w 2145202"/>
              <a:gd name="connsiteY16" fmla="*/ 2287906 h 2745487"/>
              <a:gd name="connsiteX17" fmla="*/ 0 w 2145202"/>
              <a:gd name="connsiteY17" fmla="*/ 2156360 h 2745487"/>
              <a:gd name="connsiteX18" fmla="*/ 413937 w 2145202"/>
              <a:gd name="connsiteY18" fmla="*/ 1601534 h 2745487"/>
              <a:gd name="connsiteX19" fmla="*/ 413937 w 2145202"/>
              <a:gd name="connsiteY19" fmla="*/ 158045 h 2745487"/>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2142129 w 2145202"/>
              <a:gd name="connsiteY11" fmla="*/ 2745487 h 2762454"/>
              <a:gd name="connsiteX12" fmla="*/ 1949593 w 2145202"/>
              <a:gd name="connsiteY12" fmla="*/ 2762454 h 2762454"/>
              <a:gd name="connsiteX13" fmla="*/ 1134017 w 2145202"/>
              <a:gd name="connsiteY13" fmla="*/ 2745487 h 2762454"/>
              <a:gd name="connsiteX14" fmla="*/ 701969 w 2145202"/>
              <a:gd name="connsiteY14" fmla="*/ 2745487 h 2762454"/>
              <a:gd name="connsiteX15" fmla="*/ 701969 w 2145202"/>
              <a:gd name="connsiteY15" fmla="*/ 2745487 h 2762454"/>
              <a:gd name="connsiteX16" fmla="*/ 399290 w 2145202"/>
              <a:gd name="connsiteY16" fmla="*/ 2594288 h 2762454"/>
              <a:gd name="connsiteX17" fmla="*/ 413937 w 2145202"/>
              <a:gd name="connsiteY17" fmla="*/ 2287906 h 2762454"/>
              <a:gd name="connsiteX18" fmla="*/ 0 w 2145202"/>
              <a:gd name="connsiteY18" fmla="*/ 2156360 h 2762454"/>
              <a:gd name="connsiteX19" fmla="*/ 413937 w 2145202"/>
              <a:gd name="connsiteY19" fmla="*/ 1601534 h 2762454"/>
              <a:gd name="connsiteX20" fmla="*/ 413937 w 2145202"/>
              <a:gd name="connsiteY20"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399290 w 2145202"/>
              <a:gd name="connsiteY15" fmla="*/ 2594288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13937 w 2145202"/>
              <a:gd name="connsiteY16" fmla="*/ 2287906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33487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 name="connsiteX0" fmla="*/ 413937 w 2145202"/>
              <a:gd name="connsiteY0" fmla="*/ 158045 h 2762454"/>
              <a:gd name="connsiteX1" fmla="*/ 701969 w 2145202"/>
              <a:gd name="connsiteY1" fmla="*/ 0 h 2762454"/>
              <a:gd name="connsiteX2" fmla="*/ 701969 w 2145202"/>
              <a:gd name="connsiteY2" fmla="*/ 0 h 2762454"/>
              <a:gd name="connsiteX3" fmla="*/ 1134017 w 2145202"/>
              <a:gd name="connsiteY3" fmla="*/ 0 h 2762454"/>
              <a:gd name="connsiteX4" fmla="*/ 1930712 w 2145202"/>
              <a:gd name="connsiteY4" fmla="*/ 14206 h 2762454"/>
              <a:gd name="connsiteX5" fmla="*/ 2133912 w 2145202"/>
              <a:gd name="connsiteY5" fmla="*/ 138384 h 2762454"/>
              <a:gd name="connsiteX6" fmla="*/ 2145202 w 2145202"/>
              <a:gd name="connsiteY6" fmla="*/ 398028 h 2762454"/>
              <a:gd name="connsiteX7" fmla="*/ 2142129 w 2145202"/>
              <a:gd name="connsiteY7" fmla="*/ 1601534 h 2762454"/>
              <a:gd name="connsiteX8" fmla="*/ 2142129 w 2145202"/>
              <a:gd name="connsiteY8" fmla="*/ 1601534 h 2762454"/>
              <a:gd name="connsiteX9" fmla="*/ 2142129 w 2145202"/>
              <a:gd name="connsiteY9" fmla="*/ 2287906 h 2762454"/>
              <a:gd name="connsiteX10" fmla="*/ 2131981 w 2145202"/>
              <a:gd name="connsiteY10" fmla="*/ 2633857 h 2762454"/>
              <a:gd name="connsiteX11" fmla="*/ 1949593 w 2145202"/>
              <a:gd name="connsiteY11" fmla="*/ 2762454 h 2762454"/>
              <a:gd name="connsiteX12" fmla="*/ 1134017 w 2145202"/>
              <a:gd name="connsiteY12" fmla="*/ 2745487 h 2762454"/>
              <a:gd name="connsiteX13" fmla="*/ 701969 w 2145202"/>
              <a:gd name="connsiteY13" fmla="*/ 2745487 h 2762454"/>
              <a:gd name="connsiteX14" fmla="*/ 701969 w 2145202"/>
              <a:gd name="connsiteY14" fmla="*/ 2745487 h 2762454"/>
              <a:gd name="connsiteX15" fmla="*/ 467685 w 2145202"/>
              <a:gd name="connsiteY15" fmla="*/ 2604180 h 2762454"/>
              <a:gd name="connsiteX16" fmla="*/ 448134 w 2145202"/>
              <a:gd name="connsiteY16" fmla="*/ 2179093 h 2762454"/>
              <a:gd name="connsiteX17" fmla="*/ 0 w 2145202"/>
              <a:gd name="connsiteY17" fmla="*/ 2156360 h 2762454"/>
              <a:gd name="connsiteX18" fmla="*/ 413937 w 2145202"/>
              <a:gd name="connsiteY18" fmla="*/ 1601534 h 2762454"/>
              <a:gd name="connsiteX19" fmla="*/ 413937 w 2145202"/>
              <a:gd name="connsiteY19" fmla="*/ 158045 h 27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45202" h="2762454">
                <a:moveTo>
                  <a:pt x="413937" y="158045"/>
                </a:moveTo>
                <a:lnTo>
                  <a:pt x="701969" y="0"/>
                </a:lnTo>
                <a:lnTo>
                  <a:pt x="701969" y="0"/>
                </a:lnTo>
                <a:lnTo>
                  <a:pt x="1134017" y="0"/>
                </a:lnTo>
                <a:lnTo>
                  <a:pt x="1930712" y="14206"/>
                </a:lnTo>
                <a:lnTo>
                  <a:pt x="2133912" y="138384"/>
                </a:lnTo>
                <a:cubicBezTo>
                  <a:pt x="2134424" y="202840"/>
                  <a:pt x="2143833" y="154170"/>
                  <a:pt x="2145202" y="398028"/>
                </a:cubicBezTo>
                <a:cubicBezTo>
                  <a:pt x="2144178" y="799197"/>
                  <a:pt x="2143153" y="1200365"/>
                  <a:pt x="2142129" y="1601534"/>
                </a:cubicBezTo>
                <a:lnTo>
                  <a:pt x="2142129" y="1601534"/>
                </a:lnTo>
                <a:lnTo>
                  <a:pt x="2142129" y="2287906"/>
                </a:lnTo>
                <a:lnTo>
                  <a:pt x="2131981" y="2633857"/>
                </a:lnTo>
                <a:lnTo>
                  <a:pt x="1949593" y="2762454"/>
                </a:lnTo>
                <a:lnTo>
                  <a:pt x="1134017" y="2745487"/>
                </a:lnTo>
                <a:lnTo>
                  <a:pt x="701969" y="2745487"/>
                </a:lnTo>
                <a:lnTo>
                  <a:pt x="701969" y="2745487"/>
                </a:lnTo>
                <a:lnTo>
                  <a:pt x="467685" y="2604180"/>
                </a:lnTo>
                <a:lnTo>
                  <a:pt x="448134" y="2179093"/>
                </a:lnTo>
                <a:lnTo>
                  <a:pt x="0" y="2156360"/>
                </a:lnTo>
                <a:lnTo>
                  <a:pt x="413937" y="1601534"/>
                </a:lnTo>
                <a:lnTo>
                  <a:pt x="413937" y="158045"/>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grpSp>
        <p:nvGrpSpPr>
          <p:cNvPr id="42" name="グループ化 41"/>
          <p:cNvGrpSpPr/>
          <p:nvPr/>
        </p:nvGrpSpPr>
        <p:grpSpPr>
          <a:xfrm>
            <a:off x="-6592" y="773525"/>
            <a:ext cx="3790174" cy="1287323"/>
            <a:chOff x="277622" y="823065"/>
            <a:chExt cx="3147648" cy="807476"/>
          </a:xfrm>
        </p:grpSpPr>
        <p:sp>
          <p:nvSpPr>
            <p:cNvPr id="44" name="角丸四角形 43"/>
            <p:cNvSpPr/>
            <p:nvPr/>
          </p:nvSpPr>
          <p:spPr>
            <a:xfrm>
              <a:off x="471429" y="823065"/>
              <a:ext cx="2953841" cy="80747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45" name="正方形/長方形 44"/>
            <p:cNvSpPr/>
            <p:nvPr/>
          </p:nvSpPr>
          <p:spPr>
            <a:xfrm>
              <a:off x="277622" y="989655"/>
              <a:ext cx="3097249" cy="463329"/>
            </a:xfrm>
            <a:prstGeom prst="rect">
              <a:avLst/>
            </a:prstGeom>
          </p:spPr>
          <p:txBody>
            <a:bodyPr wrap="square">
              <a:spAutoFit/>
            </a:bodyPr>
            <a:lstStyle/>
            <a:p>
              <a:pPr algn="ctr"/>
              <a:r>
                <a:rPr lang="ja-JP" altLang="en-US" sz="2000" dirty="0">
                  <a:latin typeface="MS PGothic" panose="020B0600070205080204" pitchFamily="34" charset="-128"/>
                  <a:ea typeface="MS PGothic" panose="020B0600070205080204" pitchFamily="34" charset="-128"/>
                  <a:cs typeface="Arial" panose="020B0604020202020204" pitchFamily="34" charset="0"/>
                </a:rPr>
                <a:t>健康</a:t>
              </a:r>
              <a:r>
                <a:rPr lang="ja-JP" altLang="en-US" sz="2000">
                  <a:latin typeface="MS PGothic" panose="020B0600070205080204" pitchFamily="34" charset="-128"/>
                  <a:ea typeface="MS PGothic" panose="020B0600070205080204" pitchFamily="34" charset="-128"/>
                  <a:cs typeface="Arial" panose="020B0604020202020204" pitchFamily="34" charset="0"/>
                </a:rPr>
                <a:t>な一般男女各</a:t>
              </a:r>
              <a:r>
                <a:rPr lang="en-US" altLang="ja-JP" sz="2000" dirty="0">
                  <a:latin typeface="MS PGothic" panose="020B0600070205080204" pitchFamily="34" charset="-128"/>
                  <a:ea typeface="MS PGothic" panose="020B0600070205080204" pitchFamily="34" charset="-128"/>
                  <a:cs typeface="Arial" panose="020B0604020202020204" pitchFamily="34" charset="0"/>
                </a:rPr>
                <a:t>5</a:t>
              </a:r>
              <a:r>
                <a:rPr lang="ja-JP" altLang="en-US" sz="2000">
                  <a:latin typeface="MS PGothic" panose="020B0600070205080204" pitchFamily="34" charset="-128"/>
                  <a:ea typeface="MS PGothic" panose="020B0600070205080204" pitchFamily="34" charset="-128"/>
                  <a:cs typeface="Arial" panose="020B0604020202020204" pitchFamily="34" charset="0"/>
                </a:rPr>
                <a:t>名</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pPr algn="ctr"/>
              <a:endParaRPr lang="en-US" altLang="ja-JP" sz="200" dirty="0">
                <a:latin typeface="MS PGothic" panose="020B0600070205080204" pitchFamily="34" charset="-128"/>
                <a:ea typeface="MS PGothic" panose="020B0600070205080204" pitchFamily="34" charset="-128"/>
                <a:cs typeface="Arial" panose="020B0604020202020204" pitchFamily="34" charset="0"/>
              </a:endParaRPr>
            </a:p>
            <a:p>
              <a:pPr algn="ctr"/>
              <a:r>
                <a:rPr lang="ja-JP" altLang="en-US" sz="2000" dirty="0">
                  <a:latin typeface="MS PGothic" panose="020B0600070205080204" pitchFamily="34" charset="-128"/>
                  <a:ea typeface="MS PGothic" panose="020B0600070205080204" pitchFamily="34" charset="-128"/>
                  <a:cs typeface="Arial" panose="020B0604020202020204" pitchFamily="34" charset="0"/>
                </a:rPr>
                <a:t>（平均年齢</a:t>
              </a:r>
              <a:r>
                <a:rPr lang="ja-JP" altLang="en-US" sz="2000">
                  <a:latin typeface="MS PGothic" panose="020B0600070205080204" pitchFamily="34" charset="-128"/>
                  <a:ea typeface="MS PGothic" panose="020B0600070205080204" pitchFamily="34" charset="-128"/>
                  <a:cs typeface="Arial" panose="020B0604020202020204" pitchFamily="34" charset="0"/>
                </a:rPr>
                <a:t>：</a:t>
              </a:r>
              <a:r>
                <a:rPr lang="en-US" altLang="ja-JP" sz="2000" dirty="0">
                  <a:latin typeface="MS PGothic" panose="020B0600070205080204" pitchFamily="34" charset="-128"/>
                  <a:ea typeface="MS PGothic" panose="020B0600070205080204" pitchFamily="34" charset="-128"/>
                  <a:cs typeface="Arial" panose="020B0604020202020204" pitchFamily="34" charset="0"/>
                </a:rPr>
                <a:t>20.8±0.92</a:t>
              </a:r>
              <a:r>
                <a:rPr lang="ja-JP" altLang="en-US" sz="2000">
                  <a:latin typeface="MS PGothic" panose="020B0600070205080204" pitchFamily="34" charset="-128"/>
                  <a:ea typeface="MS PGothic" panose="020B0600070205080204" pitchFamily="34" charset="-128"/>
                  <a:cs typeface="Arial" panose="020B0604020202020204" pitchFamily="34" charset="0"/>
                </a:rPr>
                <a:t>歳</a:t>
              </a:r>
              <a:r>
                <a:rPr lang="ja-JP" altLang="en-US" sz="2000" dirty="0">
                  <a:latin typeface="MS PGothic" panose="020B0600070205080204" pitchFamily="34" charset="-128"/>
                  <a:ea typeface="MS PGothic" panose="020B0600070205080204" pitchFamily="34" charset="-128"/>
                  <a:cs typeface="Arial" panose="020B0604020202020204" pitchFamily="34" charset="0"/>
                </a:rPr>
                <a:t>）</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p:txBody>
        </p:sp>
      </p:grpSp>
      <p:sp>
        <p:nvSpPr>
          <p:cNvPr id="47" name="テキスト ボックス 46"/>
          <p:cNvSpPr txBox="1"/>
          <p:nvPr/>
        </p:nvSpPr>
        <p:spPr>
          <a:xfrm>
            <a:off x="0" y="-90994"/>
            <a:ext cx="4824536" cy="523220"/>
          </a:xfrm>
          <a:prstGeom prst="rect">
            <a:avLst/>
          </a:prstGeom>
          <a:noFill/>
        </p:spPr>
        <p:txBody>
          <a:bodyPr wrap="square" rtlCol="0">
            <a:spAutoFit/>
          </a:bodyPr>
          <a:lstStyle/>
          <a:p>
            <a:r>
              <a:rPr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実験概要</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51" name="正方形/長方形 50"/>
          <p:cNvSpPr/>
          <p:nvPr/>
        </p:nvSpPr>
        <p:spPr>
          <a:xfrm>
            <a:off x="3905357" y="996464"/>
            <a:ext cx="4432465" cy="395301"/>
          </a:xfrm>
          <a:prstGeom prst="rect">
            <a:avLst/>
          </a:prstGeom>
        </p:spPr>
        <p:txBody>
          <a:bodyPr wrap="square">
            <a:spAutoFit/>
          </a:bodyPr>
          <a:lstStyle/>
          <a:p>
            <a:pPr>
              <a:lnSpc>
                <a:spcPts val="2700"/>
              </a:lnSpc>
            </a:pPr>
            <a:r>
              <a:rPr lang="ja-JP" altLang="en-US" sz="2000" dirty="0">
                <a:latin typeface="MS PGothic" panose="020B0600070205080204" pitchFamily="34" charset="-128"/>
                <a:ea typeface="MS PGothic" panose="020B0600070205080204" pitchFamily="34" charset="-128"/>
                <a:cs typeface="Arial" panose="020B0604020202020204" pitchFamily="34" charset="0"/>
              </a:rPr>
              <a:t>・</a:t>
            </a:r>
            <a:r>
              <a:rPr lang="ja-JP" altLang="en-US" sz="2000">
                <a:latin typeface="MS PGothic" panose="020B0600070205080204" pitchFamily="34" charset="-128"/>
                <a:ea typeface="MS PGothic" panose="020B0600070205080204" pitchFamily="34" charset="-128"/>
                <a:cs typeface="Arial" panose="020B0604020202020204" pitchFamily="34" charset="0"/>
              </a:rPr>
              <a:t>期間：</a:t>
            </a:r>
            <a:r>
              <a:rPr lang="en-US" altLang="ja-JP" sz="2000" dirty="0">
                <a:latin typeface="MS PGothic" panose="020B0600070205080204" pitchFamily="34" charset="-128"/>
                <a:ea typeface="MS PGothic" panose="020B0600070205080204" pitchFamily="34" charset="-128"/>
                <a:cs typeface="Arial" panose="020B0604020202020204" pitchFamily="34" charset="0"/>
              </a:rPr>
              <a:t>14</a:t>
            </a:r>
            <a:r>
              <a:rPr lang="ja-JP" altLang="en-US" sz="2000">
                <a:latin typeface="MS PGothic" panose="020B0600070205080204" pitchFamily="34" charset="-128"/>
                <a:ea typeface="MS PGothic" panose="020B0600070205080204" pitchFamily="34" charset="-128"/>
                <a:cs typeface="Arial" panose="020B0604020202020204" pitchFamily="34" charset="0"/>
              </a:rPr>
              <a:t>日間</a:t>
            </a: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p>
        </p:txBody>
      </p:sp>
      <p:sp>
        <p:nvSpPr>
          <p:cNvPr id="63" name="角丸四角形 62"/>
          <p:cNvSpPr/>
          <p:nvPr/>
        </p:nvSpPr>
        <p:spPr>
          <a:xfrm>
            <a:off x="3952313" y="770309"/>
            <a:ext cx="4876679" cy="4098851"/>
          </a:xfrm>
          <a:prstGeom prst="roundRect">
            <a:avLst>
              <a:gd name="adj" fmla="val 4486"/>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64" name="正方形/長方形 63"/>
          <p:cNvSpPr/>
          <p:nvPr/>
        </p:nvSpPr>
        <p:spPr>
          <a:xfrm>
            <a:off x="3905058" y="1340768"/>
            <a:ext cx="5396983" cy="741550"/>
          </a:xfrm>
          <a:prstGeom prst="rect">
            <a:avLst/>
          </a:prstGeom>
        </p:spPr>
        <p:txBody>
          <a:bodyPr wrap="square">
            <a:spAutoFit/>
          </a:bodyPr>
          <a:lstStyle/>
          <a:p>
            <a:pPr>
              <a:lnSpc>
                <a:spcPts val="2700"/>
              </a:lnSpc>
            </a:pPr>
            <a:r>
              <a:rPr lang="ja-JP" altLang="en-US" sz="2000" dirty="0">
                <a:latin typeface="MS PGothic" panose="020B0600070205080204" pitchFamily="34" charset="-128"/>
                <a:ea typeface="MS PGothic" panose="020B0600070205080204" pitchFamily="34" charset="-128"/>
                <a:cs typeface="Arial" panose="020B0604020202020204" pitchFamily="34" charset="0"/>
              </a:rPr>
              <a:t>・使用計測機器</a:t>
            </a: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r>
              <a:rPr lang="en-US" altLang="ja-JP" sz="2000" dirty="0">
                <a:latin typeface="MS PGothic" panose="020B0600070205080204" pitchFamily="34" charset="-128"/>
                <a:ea typeface="MS PGothic" panose="020B0600070205080204" pitchFamily="34" charset="-128"/>
                <a:cs typeface="Arial" panose="020B0604020202020204" pitchFamily="34" charset="0"/>
                <a:sym typeface="Wingdings" pitchFamily="2" charset="2"/>
              </a:rPr>
              <a:t>:</a:t>
            </a:r>
          </a:p>
          <a:p>
            <a:pPr>
              <a:lnSpc>
                <a:spcPts val="2700"/>
              </a:lnSpc>
            </a:pPr>
            <a:r>
              <a:rPr lang="en-US" altLang="ja-JP" sz="2000" dirty="0">
                <a:latin typeface="MS PGothic" panose="020B0600070205080204" pitchFamily="34" charset="-128"/>
                <a:ea typeface="MS PGothic" panose="020B0600070205080204" pitchFamily="34" charset="-128"/>
                <a:cs typeface="Arial" panose="020B0604020202020204" pitchFamily="34" charset="0"/>
                <a:sym typeface="Wingdings" pitchFamily="2" charset="2"/>
              </a:rPr>
              <a:t> </a:t>
            </a:r>
            <a:r>
              <a:rPr lang="en-US" altLang="ja-JP" sz="2000" u="sng" dirty="0">
                <a:latin typeface="MS PGothic" panose="020B0600070205080204" pitchFamily="34" charset="-128"/>
                <a:ea typeface="MS PGothic" panose="020B0600070205080204" pitchFamily="34" charset="-128"/>
                <a:cs typeface="Arial" panose="020B0604020202020204" pitchFamily="34" charset="0"/>
                <a:sym typeface="Wingdings" pitchFamily="2" charset="2"/>
              </a:rPr>
              <a:t>(1)</a:t>
            </a:r>
            <a:r>
              <a:rPr lang="ja-JP" altLang="en-US" sz="2000" u="sng" dirty="0">
                <a:latin typeface="MS PGothic" panose="020B0600070205080204" pitchFamily="34" charset="-128"/>
                <a:ea typeface="MS PGothic" panose="020B0600070205080204" pitchFamily="34" charset="-128"/>
                <a:cs typeface="Arial" panose="020B0604020202020204" pitchFamily="34" charset="0"/>
              </a:rPr>
              <a:t>未病テック</a:t>
            </a:r>
            <a:r>
              <a:rPr lang="ja-JP" altLang="en-US" sz="2000" dirty="0">
                <a:latin typeface="MS PGothic" panose="020B0600070205080204" pitchFamily="34" charset="-128"/>
                <a:ea typeface="MS PGothic" panose="020B0600070205080204" pitchFamily="34" charset="-128"/>
                <a:cs typeface="Arial" panose="020B0604020202020204" pitchFamily="34" charset="0"/>
              </a:rPr>
              <a:t>　</a:t>
            </a:r>
            <a:r>
              <a:rPr lang="ja-JP" altLang="en-US" sz="1400" dirty="0">
                <a:solidFill>
                  <a:schemeClr val="tx1">
                    <a:lumMod val="50000"/>
                    <a:lumOff val="50000"/>
                  </a:schemeClr>
                </a:solidFill>
                <a:latin typeface="MS PGothic" panose="020B0600070205080204" pitchFamily="34" charset="-128"/>
                <a:ea typeface="MS PGothic" panose="020B0600070205080204" pitchFamily="34" charset="-128"/>
                <a:cs typeface="Arial" panose="020B0604020202020204" pitchFamily="34" charset="0"/>
              </a:rPr>
              <a:t>（</a:t>
            </a:r>
            <a:r>
              <a:rPr lang="en-US" altLang="ja-JP" sz="1400" dirty="0">
                <a:solidFill>
                  <a:schemeClr val="tx1">
                    <a:lumMod val="50000"/>
                    <a:lumOff val="50000"/>
                  </a:schemeClr>
                </a:solidFill>
                <a:latin typeface="MS PGothic" panose="020B0600070205080204" pitchFamily="34" charset="-128"/>
                <a:ea typeface="MS PGothic" panose="020B0600070205080204" pitchFamily="34" charset="-128"/>
                <a:cs typeface="Arial" panose="020B0604020202020204" pitchFamily="34" charset="0"/>
              </a:rPr>
              <a:t>Info Deliver</a:t>
            </a:r>
            <a:r>
              <a:rPr lang="ja-JP" altLang="en-US" sz="1400" dirty="0">
                <a:solidFill>
                  <a:schemeClr val="tx1">
                    <a:lumMod val="50000"/>
                    <a:lumOff val="50000"/>
                  </a:schemeClr>
                </a:solidFill>
                <a:latin typeface="MS PGothic" panose="020B0600070205080204" pitchFamily="34" charset="-128"/>
                <a:ea typeface="MS PGothic" panose="020B0600070205080204" pitchFamily="34" charset="-128"/>
                <a:cs typeface="Arial" panose="020B0604020202020204" pitchFamily="34" charset="0"/>
              </a:rPr>
              <a:t>社製）</a:t>
            </a:r>
            <a:endParaRPr lang="en-US" altLang="ja-JP" sz="2000" dirty="0">
              <a:solidFill>
                <a:schemeClr val="tx1">
                  <a:lumMod val="50000"/>
                  <a:lumOff val="50000"/>
                </a:schemeClr>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31" name="テキスト ボックス 30"/>
          <p:cNvSpPr txBox="1"/>
          <p:nvPr/>
        </p:nvSpPr>
        <p:spPr>
          <a:xfrm>
            <a:off x="8800608" y="32116"/>
            <a:ext cx="288032" cy="276999"/>
          </a:xfrm>
          <a:prstGeom prst="rect">
            <a:avLst/>
          </a:prstGeom>
          <a:noFill/>
        </p:spPr>
        <p:txBody>
          <a:bodyPr wrap="square" rtlCol="0">
            <a:spAutoFit/>
          </a:bodyPr>
          <a:lstStyle/>
          <a:p>
            <a:r>
              <a:rPr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4</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27" name="テキスト ボックス 26"/>
          <p:cNvSpPr txBox="1"/>
          <p:nvPr/>
        </p:nvSpPr>
        <p:spPr>
          <a:xfrm>
            <a:off x="507517" y="511835"/>
            <a:ext cx="1152560" cy="461665"/>
          </a:xfrm>
          <a:prstGeom prst="rect">
            <a:avLst/>
          </a:prstGeom>
          <a:solidFill>
            <a:schemeClr val="bg1"/>
          </a:solidFill>
          <a:ln w="38100">
            <a:solidFill>
              <a:schemeClr val="tx1"/>
            </a:solidFill>
          </a:ln>
        </p:spPr>
        <p:txBody>
          <a:bodyPr wrap="square" rtlCol="0" anchor="ctr">
            <a:spAutoFit/>
          </a:bodyPr>
          <a:lstStyle/>
          <a:p>
            <a:pPr algn="ctr"/>
            <a:r>
              <a:rPr lang="ja-JP" altLang="en-US" sz="2400" dirty="0">
                <a:latin typeface="MS PGothic" panose="020B0600070205080204" pitchFamily="34" charset="-128"/>
                <a:ea typeface="MS PGothic" panose="020B0600070205080204" pitchFamily="34" charset="-128"/>
                <a:cs typeface="Arial" panose="020B0604020202020204" pitchFamily="34" charset="0"/>
              </a:rPr>
              <a:t>被験者</a:t>
            </a:r>
            <a:endParaRPr kumimoji="1" lang="ja-JP" altLang="en-US" sz="2400" dirty="0">
              <a:solidFill>
                <a:schemeClr val="tx2"/>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30" name="正方形/長方形 29"/>
          <p:cNvSpPr/>
          <p:nvPr/>
        </p:nvSpPr>
        <p:spPr>
          <a:xfrm>
            <a:off x="3309140" y="5457135"/>
            <a:ext cx="5491468" cy="1477328"/>
          </a:xfrm>
          <a:prstGeom prst="rect">
            <a:avLst/>
          </a:prstGeom>
        </p:spPr>
        <p:txBody>
          <a:bodyPr wrap="square">
            <a:spAutoFit/>
          </a:bodyPr>
          <a:lstStyle/>
          <a:p>
            <a:pPr algn="ctr"/>
            <a:r>
              <a:rPr lang="ja-JP" altLang="en-US" sz="2000" dirty="0">
                <a:latin typeface="MS PGothic" panose="020B0600070205080204" pitchFamily="34" charset="-128"/>
                <a:ea typeface="MS PGothic" panose="020B0600070205080204" pitchFamily="34" charset="-128"/>
                <a:cs typeface="Arial" panose="020B0604020202020204" pitchFamily="34" charset="0"/>
              </a:rPr>
              <a:t>時間帯</a:t>
            </a:r>
            <a:r>
              <a:rPr lang="ja-JP" altLang="en-US" sz="2000">
                <a:latin typeface="MS PGothic" panose="020B0600070205080204" pitchFamily="34" charset="-128"/>
                <a:ea typeface="MS PGothic" panose="020B0600070205080204" pitchFamily="34" charset="-128"/>
                <a:cs typeface="Arial" panose="020B0604020202020204" pitchFamily="34" charset="0"/>
              </a:rPr>
              <a:t>（水準数</a:t>
            </a:r>
            <a:r>
              <a:rPr lang="en-US" altLang="ja-JP" sz="2000" dirty="0">
                <a:latin typeface="MS PGothic" panose="020B0600070205080204" pitchFamily="34" charset="-128"/>
                <a:ea typeface="MS PGothic" panose="020B0600070205080204" pitchFamily="34" charset="-128"/>
                <a:cs typeface="Arial" panose="020B0604020202020204" pitchFamily="34" charset="0"/>
              </a:rPr>
              <a:t>5</a:t>
            </a:r>
            <a:r>
              <a:rPr lang="ja-JP" altLang="en-US" sz="2000">
                <a:latin typeface="MS PGothic" panose="020B0600070205080204" pitchFamily="34" charset="-128"/>
                <a:ea typeface="MS PGothic" panose="020B0600070205080204" pitchFamily="34" charset="-128"/>
                <a:cs typeface="Arial" panose="020B0604020202020204" pitchFamily="34" charset="0"/>
              </a:rPr>
              <a:t>）</a:t>
            </a: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r>
              <a:rPr lang="ja-JP" altLang="en-US" sz="2000">
                <a:latin typeface="MS PGothic" panose="020B0600070205080204" pitchFamily="34" charset="-128"/>
                <a:ea typeface="MS PGothic" panose="020B0600070205080204" pitchFamily="34" charset="-128"/>
                <a:cs typeface="Arial" panose="020B0604020202020204" pitchFamily="34" charset="0"/>
              </a:rPr>
              <a:t>一元</a:t>
            </a:r>
            <a:r>
              <a:rPr lang="ja-JP" altLang="en-US" sz="2000" dirty="0">
                <a:latin typeface="MS PGothic" panose="020B0600070205080204" pitchFamily="34" charset="-128"/>
                <a:ea typeface="MS PGothic" panose="020B0600070205080204" pitchFamily="34" charset="-128"/>
                <a:cs typeface="Arial" panose="020B0604020202020204" pitchFamily="34" charset="0"/>
              </a:rPr>
              <a:t>配置</a:t>
            </a:r>
            <a:r>
              <a:rPr lang="ja-JP" altLang="en-US" sz="2000">
                <a:latin typeface="MS PGothic" panose="020B0600070205080204" pitchFamily="34" charset="-128"/>
                <a:ea typeface="MS PGothic" panose="020B0600070205080204" pitchFamily="34" charset="-128"/>
                <a:cs typeface="Arial" panose="020B0604020202020204" pitchFamily="34" charset="0"/>
              </a:rPr>
              <a:t>分散分析</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pPr algn="ctr"/>
            <a:endParaRPr lang="en-US" altLang="ja-JP" sz="500" dirty="0">
              <a:latin typeface="MS PGothic" panose="020B0600070205080204" pitchFamily="34" charset="-128"/>
              <a:ea typeface="MS PGothic" panose="020B0600070205080204" pitchFamily="34" charset="-128"/>
              <a:cs typeface="Arial" panose="020B0604020202020204" pitchFamily="34" charset="0"/>
            </a:endParaRPr>
          </a:p>
          <a:p>
            <a:pPr algn="ct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r>
              <a:rPr lang="ja-JP" altLang="en-US" sz="2000">
                <a:latin typeface="MS PGothic" panose="020B0600070205080204" pitchFamily="34" charset="-128"/>
                <a:ea typeface="MS PGothic" panose="020B0600070205080204" pitchFamily="34" charset="-128"/>
                <a:cs typeface="Arial" panose="020B0604020202020204" pitchFamily="34" charset="0"/>
              </a:rPr>
              <a:t>多重比較　</a:t>
            </a:r>
            <a:r>
              <a:rPr lang="en-US" altLang="ja-JP" sz="2000" dirty="0">
                <a:latin typeface="MS PGothic" panose="020B0600070205080204" pitchFamily="34" charset="-128"/>
                <a:ea typeface="MS PGothic" panose="020B0600070205080204" pitchFamily="34" charset="-128"/>
                <a:cs typeface="Arial" panose="020B0604020202020204" pitchFamily="34" charset="0"/>
              </a:rPr>
              <a:t>Bonferroni</a:t>
            </a:r>
            <a:r>
              <a:rPr lang="ja-JP" altLang="en-US" sz="2000">
                <a:latin typeface="MS PGothic" panose="020B0600070205080204" pitchFamily="34" charset="-128"/>
                <a:ea typeface="MS PGothic" panose="020B0600070205080204" pitchFamily="34" charset="-128"/>
                <a:cs typeface="Arial" panose="020B0604020202020204" pitchFamily="34" charset="0"/>
              </a:rPr>
              <a:t>法</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pPr algn="ctr"/>
            <a:endParaRPr lang="en-US" altLang="ja-JP" sz="500" dirty="0">
              <a:latin typeface="MS PGothic" panose="020B0600070205080204" pitchFamily="34" charset="-128"/>
              <a:ea typeface="MS PGothic" panose="020B0600070205080204" pitchFamily="34" charset="-128"/>
              <a:cs typeface="Arial" panose="020B0604020202020204" pitchFamily="34" charset="0"/>
            </a:endParaRPr>
          </a:p>
          <a:p>
            <a:pPr algn="ct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r>
              <a:rPr lang="ja-JP" altLang="en-US" sz="2000">
                <a:latin typeface="MS PGothic" panose="020B0600070205080204" pitchFamily="34" charset="-128"/>
                <a:ea typeface="MS PGothic" panose="020B0600070205080204" pitchFamily="34" charset="-128"/>
                <a:cs typeface="Arial" panose="020B0604020202020204" pitchFamily="34" charset="0"/>
              </a:rPr>
              <a:t>ピアソンの積率相関係数</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2000">
                <a:latin typeface="MS PGothic" panose="020B0600070205080204" pitchFamily="34" charset="-128"/>
                <a:ea typeface="MS PGothic" panose="020B0600070205080204" pitchFamily="34" charset="-128"/>
                <a:cs typeface="Arial" panose="020B0604020202020204" pitchFamily="34" charset="0"/>
              </a:rPr>
              <a:t>　　　　　　　　　　　　　　　</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2" name="角丸四角形 31"/>
          <p:cNvSpPr/>
          <p:nvPr/>
        </p:nvSpPr>
        <p:spPr>
          <a:xfrm>
            <a:off x="3905059" y="5130851"/>
            <a:ext cx="4957800" cy="1579438"/>
          </a:xfrm>
          <a:prstGeom prst="roundRect">
            <a:avLst/>
          </a:prstGeom>
          <a:noFill/>
          <a:ln w="38100">
            <a:solidFill>
              <a:srgbClr val="05A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34" name="テキスト ボックス 33"/>
          <p:cNvSpPr txBox="1"/>
          <p:nvPr/>
        </p:nvSpPr>
        <p:spPr>
          <a:xfrm>
            <a:off x="4499172" y="4963521"/>
            <a:ext cx="1524389" cy="461665"/>
          </a:xfrm>
          <a:prstGeom prst="rect">
            <a:avLst/>
          </a:prstGeom>
          <a:solidFill>
            <a:schemeClr val="bg1"/>
          </a:solidFill>
          <a:ln w="38100">
            <a:solidFill>
              <a:srgbClr val="00B050"/>
            </a:solidFill>
          </a:ln>
        </p:spPr>
        <p:txBody>
          <a:bodyPr wrap="square" rtlCol="0" anchor="ctr">
            <a:spAutoFit/>
          </a:bodyPr>
          <a:lstStyle/>
          <a:p>
            <a:pPr algn="ctr"/>
            <a:r>
              <a:rPr lang="ja-JP" altLang="en-US" sz="2400" dirty="0">
                <a:latin typeface="MS PGothic" panose="020B0600070205080204" pitchFamily="34" charset="-128"/>
                <a:ea typeface="MS PGothic" panose="020B0600070205080204" pitchFamily="34" charset="-128"/>
                <a:cs typeface="Arial" panose="020B0604020202020204" pitchFamily="34" charset="0"/>
              </a:rPr>
              <a:t>統計処理</a:t>
            </a:r>
            <a:endParaRPr kumimoji="1" lang="ja-JP" altLang="en-US" sz="2400" dirty="0">
              <a:solidFill>
                <a:schemeClr val="tx2"/>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35" name="テキスト ボックス 34"/>
          <p:cNvSpPr txBox="1"/>
          <p:nvPr/>
        </p:nvSpPr>
        <p:spPr>
          <a:xfrm>
            <a:off x="4499172" y="508618"/>
            <a:ext cx="847892" cy="461665"/>
          </a:xfrm>
          <a:prstGeom prst="rect">
            <a:avLst/>
          </a:prstGeom>
          <a:solidFill>
            <a:schemeClr val="bg1"/>
          </a:solidFill>
          <a:ln w="38100">
            <a:solidFill>
              <a:srgbClr val="C00000"/>
            </a:solidFill>
          </a:ln>
        </p:spPr>
        <p:txBody>
          <a:bodyPr wrap="square" rtlCol="0" anchor="ctr">
            <a:spAutoFit/>
          </a:bodyPr>
          <a:lstStyle/>
          <a:p>
            <a:pPr algn="ctr"/>
            <a:r>
              <a:rPr lang="ja-JP" altLang="en-US" sz="2400" dirty="0">
                <a:latin typeface="MS PGothic" panose="020B0600070205080204" pitchFamily="34" charset="-128"/>
                <a:ea typeface="MS PGothic" panose="020B0600070205080204" pitchFamily="34" charset="-128"/>
                <a:cs typeface="Arial" panose="020B0604020202020204" pitchFamily="34" charset="0"/>
              </a:rPr>
              <a:t>方法</a:t>
            </a:r>
            <a:endParaRPr kumimoji="1" lang="ja-JP" altLang="en-US" sz="2400" dirty="0">
              <a:solidFill>
                <a:schemeClr val="tx2"/>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38" name="テキスト ボックス 37"/>
          <p:cNvSpPr txBox="1"/>
          <p:nvPr/>
        </p:nvSpPr>
        <p:spPr>
          <a:xfrm>
            <a:off x="4039198" y="2064974"/>
            <a:ext cx="4972714" cy="738664"/>
          </a:xfrm>
          <a:prstGeom prst="rect">
            <a:avLst/>
          </a:prstGeom>
          <a:noFill/>
        </p:spPr>
        <p:txBody>
          <a:bodyPr wrap="square" rtlCol="0">
            <a:spAutoFit/>
          </a:bodyPr>
          <a:lstStyle/>
          <a:p>
            <a:r>
              <a:rPr lang="en-US" altLang="ja-JP" sz="2100" dirty="0">
                <a:latin typeface="MS PGothic" panose="020B0600070205080204" pitchFamily="34" charset="-128"/>
                <a:ea typeface="MS PGothic" panose="020B0600070205080204" pitchFamily="34" charset="-128"/>
                <a:cs typeface="Arial" panose="020B0604020202020204" pitchFamily="34" charset="0"/>
              </a:rPr>
              <a:t>GPS</a:t>
            </a:r>
            <a:r>
              <a:rPr lang="ja-JP" altLang="en-US" sz="2100" dirty="0">
                <a:latin typeface="MS PGothic" panose="020B0600070205080204" pitchFamily="34" charset="-128"/>
                <a:ea typeface="MS PGothic" panose="020B0600070205080204" pitchFamily="34" charset="-128"/>
                <a:cs typeface="Arial" panose="020B0604020202020204" pitchFamily="34" charset="0"/>
              </a:rPr>
              <a:t>システムから，移動距離と</a:t>
            </a:r>
            <a:endParaRPr lang="en-US" altLang="ja-JP" sz="21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2100" dirty="0">
                <a:latin typeface="MS PGothic" panose="020B0600070205080204" pitchFamily="34" charset="-128"/>
                <a:ea typeface="MS PGothic" panose="020B0600070205080204" pitchFamily="34" charset="-128"/>
                <a:cs typeface="Arial" panose="020B0604020202020204" pitchFamily="34" charset="0"/>
              </a:rPr>
              <a:t>歩行時間を計測し，</a:t>
            </a:r>
            <a:r>
              <a:rPr lang="ja-JP" altLang="en-US" sz="2100">
                <a:solidFill>
                  <a:srgbClr val="FF0000"/>
                </a:solidFill>
                <a:latin typeface="MS PGothic" panose="020B0600070205080204" pitchFamily="34" charset="-128"/>
                <a:ea typeface="MS PGothic" panose="020B0600070205080204" pitchFamily="34" charset="-128"/>
                <a:cs typeface="Arial" panose="020B0604020202020204" pitchFamily="34" charset="0"/>
              </a:rPr>
              <a:t>歩行速度</a:t>
            </a:r>
            <a:r>
              <a:rPr lang="ja-JP" altLang="en-US" sz="2100">
                <a:latin typeface="MS PGothic" panose="020B0600070205080204" pitchFamily="34" charset="-128"/>
                <a:ea typeface="MS PGothic" panose="020B0600070205080204" pitchFamily="34" charset="-128"/>
                <a:cs typeface="Arial" panose="020B0604020202020204" pitchFamily="34" charset="0"/>
              </a:rPr>
              <a:t>を</a:t>
            </a:r>
            <a:r>
              <a:rPr lang="ja-JP" altLang="en-US" sz="2100" dirty="0">
                <a:latin typeface="MS PGothic" panose="020B0600070205080204" pitchFamily="34" charset="-128"/>
                <a:ea typeface="MS PGothic" panose="020B0600070205080204" pitchFamily="34" charset="-128"/>
                <a:cs typeface="Arial" panose="020B0604020202020204" pitchFamily="34" charset="0"/>
              </a:rPr>
              <a:t>算出</a:t>
            </a:r>
            <a:endParaRPr kumimoji="1" lang="ja-JP" altLang="en-US" sz="2100" dirty="0">
              <a:solidFill>
                <a:schemeClr val="tx2"/>
              </a:solidFill>
              <a:latin typeface="MS PGothic" panose="020B0600070205080204" pitchFamily="34" charset="-128"/>
              <a:ea typeface="MS PGothic" panose="020B0600070205080204" pitchFamily="34" charset="-128"/>
              <a:cs typeface="Arial" panose="020B0604020202020204" pitchFamily="34" charset="0"/>
            </a:endParaRPr>
          </a:p>
        </p:txBody>
      </p:sp>
      <p:pic>
        <p:nvPicPr>
          <p:cNvPr id="48" name="図 47">
            <a:extLst>
              <a:ext uri="{FF2B5EF4-FFF2-40B4-BE49-F238E27FC236}">
                <a16:creationId xmlns:a16="http://schemas.microsoft.com/office/drawing/2014/main" id="{34AFCF05-6E54-8C42-B2B7-E69D2844EB38}"/>
              </a:ext>
            </a:extLst>
          </p:cNvPr>
          <p:cNvPicPr>
            <a:picLocks noChangeAspect="1"/>
          </p:cNvPicPr>
          <p:nvPr/>
        </p:nvPicPr>
        <p:blipFill>
          <a:blip r:embed="rId4"/>
          <a:stretch>
            <a:fillRect/>
          </a:stretch>
        </p:blipFill>
        <p:spPr>
          <a:xfrm>
            <a:off x="2228396" y="2540793"/>
            <a:ext cx="1424445" cy="2659594"/>
          </a:xfrm>
          <a:prstGeom prst="rect">
            <a:avLst/>
          </a:prstGeom>
        </p:spPr>
      </p:pic>
      <p:sp>
        <p:nvSpPr>
          <p:cNvPr id="25" name="テキスト ボックス 24"/>
          <p:cNvSpPr txBox="1"/>
          <p:nvPr/>
        </p:nvSpPr>
        <p:spPr>
          <a:xfrm>
            <a:off x="3950800" y="3308046"/>
            <a:ext cx="5525023" cy="769441"/>
          </a:xfrm>
          <a:prstGeom prst="rect">
            <a:avLst/>
          </a:prstGeom>
          <a:noFill/>
        </p:spPr>
        <p:txBody>
          <a:bodyPr wrap="square" rtlCol="0">
            <a:spAutoFit/>
          </a:bodyPr>
          <a:lstStyle/>
          <a:p>
            <a:r>
              <a:rPr lang="ja-JP" altLang="en-US" sz="2100">
                <a:latin typeface="MS PGothic" panose="020B0600070205080204" pitchFamily="34" charset="-128"/>
                <a:ea typeface="MS PGothic" panose="020B0600070205080204" pitchFamily="34" charset="-128"/>
                <a:cs typeface="Arial" panose="020B0604020202020204" pitchFamily="34" charset="0"/>
              </a:rPr>
              <a:t>・</a:t>
            </a:r>
            <a:r>
              <a:rPr lang="en-US" altLang="ja-JP" sz="2100" dirty="0">
                <a:latin typeface="MS PGothic" panose="020B0600070205080204" pitchFamily="34" charset="-128"/>
                <a:ea typeface="MS PGothic" panose="020B0600070205080204" pitchFamily="34" charset="-128"/>
                <a:cs typeface="Arial" panose="020B0604020202020204" pitchFamily="34" charset="0"/>
              </a:rPr>
              <a:t> Google</a:t>
            </a:r>
            <a:r>
              <a:rPr lang="ja-JP" altLang="en-US" sz="2100" dirty="0">
                <a:latin typeface="MS PGothic" panose="020B0600070205080204" pitchFamily="34" charset="-128"/>
                <a:ea typeface="MS PGothic" panose="020B0600070205080204" pitchFamily="34" charset="-128"/>
                <a:cs typeface="Arial" panose="020B0604020202020204" pitchFamily="34" charset="0"/>
              </a:rPr>
              <a:t>フォームよりアンケート</a:t>
            </a:r>
            <a:r>
              <a:rPr lang="ja-JP" altLang="en-US" sz="2100">
                <a:latin typeface="MS PGothic" panose="020B0600070205080204" pitchFamily="34" charset="-128"/>
                <a:ea typeface="MS PGothic" panose="020B0600070205080204" pitchFamily="34" charset="-128"/>
                <a:cs typeface="Arial" panose="020B0604020202020204" pitchFamily="34" charset="0"/>
              </a:rPr>
              <a:t>に回答</a:t>
            </a:r>
            <a:endParaRPr lang="en-US" altLang="ja-JP" sz="2100" dirty="0">
              <a:latin typeface="MS PGothic" panose="020B0600070205080204" pitchFamily="34" charset="-128"/>
              <a:ea typeface="MS PGothic" panose="020B0600070205080204" pitchFamily="34" charset="-128"/>
              <a:cs typeface="Arial" panose="020B0604020202020204" pitchFamily="34" charset="0"/>
            </a:endParaRPr>
          </a:p>
          <a:p>
            <a:endParaRPr lang="en-US" altLang="ja-JP" sz="200" dirty="0">
              <a:latin typeface="MS PGothic" panose="020B0600070205080204" pitchFamily="34" charset="-128"/>
              <a:ea typeface="MS PGothic" panose="020B0600070205080204" pitchFamily="34" charset="-128"/>
              <a:cs typeface="Arial" panose="020B0604020202020204" pitchFamily="34" charset="0"/>
            </a:endParaRPr>
          </a:p>
          <a:p>
            <a:r>
              <a:rPr lang="en-US" altLang="ja-JP" sz="2100" dirty="0">
                <a:latin typeface="MS PGothic" panose="020B0600070205080204" pitchFamily="34" charset="-128"/>
                <a:ea typeface="MS PGothic" panose="020B0600070205080204" pitchFamily="34" charset="-128"/>
                <a:cs typeface="Arial" panose="020B0604020202020204" pitchFamily="34" charset="0"/>
              </a:rPr>
              <a:t>   </a:t>
            </a:r>
            <a:r>
              <a:rPr lang="ja-JP" altLang="en-US" sz="1600">
                <a:latin typeface="MS PGothic" panose="020B0600070205080204" pitchFamily="34" charset="-128"/>
                <a:ea typeface="MS PGothic" panose="020B0600070205080204" pitchFamily="34" charset="-128"/>
                <a:cs typeface="Arial" panose="020B0604020202020204" pitchFamily="34" charset="0"/>
              </a:rPr>
              <a:t>時々</a:t>
            </a:r>
            <a:r>
              <a:rPr lang="ja-JP" altLang="en-US" sz="1600" dirty="0">
                <a:latin typeface="MS PGothic" panose="020B0600070205080204" pitchFamily="34" charset="-128"/>
                <a:ea typeface="MS PGothic" panose="020B0600070205080204" pitchFamily="34" charset="-128"/>
                <a:cs typeface="Arial" panose="020B0604020202020204" pitchFamily="34" charset="0"/>
              </a:rPr>
              <a:t>の</a:t>
            </a:r>
            <a:r>
              <a:rPr lang="ja-JP" altLang="en-US" sz="1600" dirty="0">
                <a:solidFill>
                  <a:srgbClr val="FF0000"/>
                </a:solidFill>
                <a:latin typeface="MS PGothic" panose="020B0600070205080204" pitchFamily="34" charset="-128"/>
                <a:ea typeface="MS PGothic" panose="020B0600070205080204" pitchFamily="34" charset="-128"/>
                <a:cs typeface="Arial" panose="020B0604020202020204" pitchFamily="34" charset="0"/>
              </a:rPr>
              <a:t>疲労感，気分，欲求</a:t>
            </a:r>
            <a:r>
              <a:rPr lang="ja-JP" altLang="en-US" sz="1600">
                <a:latin typeface="MS PGothic" panose="020B0600070205080204" pitchFamily="34" charset="-128"/>
                <a:ea typeface="MS PGothic" panose="020B0600070205080204" pitchFamily="34" charset="-128"/>
                <a:cs typeface="Arial" panose="020B0604020202020204" pitchFamily="34" charset="0"/>
              </a:rPr>
              <a:t>を測定</a:t>
            </a:r>
            <a:endParaRPr lang="en-US" altLang="ja-JP" sz="1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8" name="正方形/長方形 27"/>
          <p:cNvSpPr/>
          <p:nvPr/>
        </p:nvSpPr>
        <p:spPr>
          <a:xfrm>
            <a:off x="4029308" y="2911644"/>
            <a:ext cx="4432465" cy="395301"/>
          </a:xfrm>
          <a:prstGeom prst="rect">
            <a:avLst/>
          </a:prstGeom>
        </p:spPr>
        <p:txBody>
          <a:bodyPr wrap="square">
            <a:spAutoFit/>
          </a:bodyPr>
          <a:lstStyle/>
          <a:p>
            <a:pPr>
              <a:lnSpc>
                <a:spcPts val="2700"/>
              </a:lnSpc>
            </a:pPr>
            <a:r>
              <a:rPr lang="en-US" altLang="ja-JP" sz="2000" u="sng" dirty="0">
                <a:latin typeface="MS PGothic" panose="020B0600070205080204" pitchFamily="34" charset="-128"/>
                <a:ea typeface="MS PGothic" panose="020B0600070205080204" pitchFamily="34" charset="-128"/>
                <a:cs typeface="Arial" panose="020B0604020202020204" pitchFamily="34" charset="0"/>
              </a:rPr>
              <a:t>(2)Google</a:t>
            </a:r>
            <a:r>
              <a:rPr lang="ja-JP" altLang="en-US" sz="2000" u="sng">
                <a:latin typeface="MS PGothic" panose="020B0600070205080204" pitchFamily="34" charset="-128"/>
                <a:ea typeface="MS PGothic" panose="020B0600070205080204" pitchFamily="34" charset="-128"/>
                <a:cs typeface="Arial" panose="020B0604020202020204" pitchFamily="34" charset="0"/>
              </a:rPr>
              <a:t>フォーム</a:t>
            </a:r>
            <a:endParaRPr lang="en-US" altLang="ja-JP" sz="2000" u="sng" dirty="0">
              <a:latin typeface="MS PGothic" panose="020B0600070205080204" pitchFamily="34" charset="-128"/>
              <a:ea typeface="MS PGothic" panose="020B0600070205080204" pitchFamily="34"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CEAFE045-0016-FE4B-BCD9-433844D5A885}"/>
              </a:ext>
            </a:extLst>
          </p:cNvPr>
          <p:cNvSpPr txBox="1"/>
          <p:nvPr/>
        </p:nvSpPr>
        <p:spPr>
          <a:xfrm>
            <a:off x="3950800" y="4027747"/>
            <a:ext cx="5525023" cy="1031051"/>
          </a:xfrm>
          <a:prstGeom prst="rect">
            <a:avLst/>
          </a:prstGeom>
          <a:noFill/>
        </p:spPr>
        <p:txBody>
          <a:bodyPr wrap="square" rtlCol="0">
            <a:spAutoFit/>
          </a:bodyPr>
          <a:lstStyle/>
          <a:p>
            <a:r>
              <a:rPr lang="ja-JP" altLang="en-US" sz="2000">
                <a:latin typeface="MS PGothic" panose="020B0600070205080204" pitchFamily="34" charset="-128"/>
                <a:ea typeface="MS PGothic" panose="020B0600070205080204" pitchFamily="34" charset="-128"/>
                <a:cs typeface="Arial" panose="020B0604020202020204" pitchFamily="34" charset="0"/>
              </a:rPr>
              <a:t>・</a:t>
            </a:r>
            <a:r>
              <a:rPr lang="en-US" altLang="ja-JP" sz="2000" dirty="0">
                <a:latin typeface="MS PGothic" panose="020B0600070205080204" pitchFamily="34" charset="-128"/>
                <a:ea typeface="MS PGothic" panose="020B0600070205080204" pitchFamily="34" charset="-128"/>
                <a:cs typeface="Arial" panose="020B0604020202020204" pitchFamily="34" charset="0"/>
              </a:rPr>
              <a:t> </a:t>
            </a:r>
            <a:r>
              <a:rPr lang="ja-JP" altLang="en-US" sz="2000">
                <a:latin typeface="MS PGothic" panose="020B0600070205080204" pitchFamily="34" charset="-128"/>
                <a:ea typeface="MS PGothic" panose="020B0600070205080204" pitchFamily="34" charset="-128"/>
                <a:cs typeface="Arial" panose="020B0604020202020204" pitchFamily="34" charset="0"/>
              </a:rPr>
              <a:t>回答は</a:t>
            </a:r>
            <a:r>
              <a:rPr lang="en-US" altLang="ja-JP" sz="2000" dirty="0">
                <a:latin typeface="MS PGothic" panose="020B0600070205080204" pitchFamily="34" charset="-128"/>
                <a:ea typeface="MS PGothic" panose="020B0600070205080204" pitchFamily="34" charset="-128"/>
                <a:cs typeface="Arial" panose="020B0604020202020204" pitchFamily="34" charset="0"/>
              </a:rPr>
              <a:t>5</a:t>
            </a:r>
            <a:r>
              <a:rPr lang="ja-JP" altLang="en-US" sz="2000">
                <a:latin typeface="MS PGothic" panose="020B0600070205080204" pitchFamily="34" charset="-128"/>
                <a:ea typeface="MS PGothic" panose="020B0600070205080204" pitchFamily="34" charset="-128"/>
                <a:cs typeface="Arial" panose="020B0604020202020204" pitchFamily="34" charset="0"/>
              </a:rPr>
              <a:t>件法で取得</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400">
                <a:latin typeface="MS PGothic" panose="020B0600070205080204" pitchFamily="34" charset="-128"/>
                <a:ea typeface="MS PGothic" panose="020B0600070205080204" pitchFamily="34" charset="-128"/>
                <a:cs typeface="Arial" panose="020B0604020202020204" pitchFamily="34" charset="0"/>
              </a:rPr>
              <a:t>　</a:t>
            </a:r>
            <a:endParaRPr lang="en-US" altLang="ja-JP" sz="2000" dirty="0">
              <a:latin typeface="MS PGothic" panose="020B0600070205080204" pitchFamily="34" charset="-128"/>
              <a:ea typeface="MS PGothic" panose="020B0600070205080204" pitchFamily="34" charset="-128"/>
              <a:cs typeface="Arial" panose="020B0604020202020204" pitchFamily="34" charset="0"/>
            </a:endParaRPr>
          </a:p>
          <a:p>
            <a:r>
              <a:rPr lang="en-US" altLang="ja-JP" sz="1600" dirty="0">
                <a:latin typeface="MS PGothic" panose="020B0600070205080204" pitchFamily="34" charset="-128"/>
                <a:ea typeface="MS PGothic" panose="020B0600070205080204" pitchFamily="34" charset="-128"/>
                <a:cs typeface="Arial" panose="020B0604020202020204" pitchFamily="34" charset="0"/>
              </a:rPr>
              <a:t>   </a:t>
            </a:r>
            <a:r>
              <a:rPr lang="ja-JP" altLang="en-US" sz="1600">
                <a:latin typeface="MS PGothic" panose="020B0600070205080204" pitchFamily="34" charset="-128"/>
                <a:ea typeface="MS PGothic" panose="020B0600070205080204" pitchFamily="34" charset="-128"/>
                <a:cs typeface="Arial" panose="020B0604020202020204" pitchFamily="34" charset="0"/>
              </a:rPr>
              <a:t>「とてもそう思う」</a:t>
            </a:r>
            <a:r>
              <a:rPr lang="en-US" altLang="ja-JP" sz="1600" dirty="0">
                <a:latin typeface="MS PGothic" panose="020B0600070205080204" pitchFamily="34" charset="-128"/>
                <a:ea typeface="MS PGothic" panose="020B0600070205080204" pitchFamily="34" charset="-128"/>
                <a:cs typeface="Arial" panose="020B0604020202020204" pitchFamily="34" charset="0"/>
              </a:rPr>
              <a:t>〜</a:t>
            </a:r>
            <a:r>
              <a:rPr lang="ja-JP" altLang="en-US" sz="1600">
                <a:latin typeface="MS PGothic" panose="020B0600070205080204" pitchFamily="34" charset="-128"/>
                <a:ea typeface="MS PGothic" panose="020B0600070205080204" pitchFamily="34" charset="-128"/>
                <a:cs typeface="Arial" panose="020B0604020202020204" pitchFamily="34" charset="0"/>
              </a:rPr>
              <a:t>「とてもそう思わない」</a:t>
            </a:r>
          </a:p>
          <a:p>
            <a:endParaRPr lang="en-US" altLang="ja-JP" sz="2100" dirty="0">
              <a:latin typeface="MS PGothic" panose="020B0600070205080204" pitchFamily="34" charset="-128"/>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70932577"/>
      </p:ext>
    </p:extLst>
  </p:cSld>
  <p:clrMapOvr>
    <a:masterClrMapping/>
  </p:clrMapOvr>
  <mc:AlternateContent xmlns:mc="http://schemas.openxmlformats.org/markup-compatibility/2006" xmlns:p14="http://schemas.microsoft.com/office/powerpoint/2010/main">
    <mc:Choice Requires="p14">
      <p:transition spd="slow" p14:dur="2000" advTm="126666"/>
    </mc:Choice>
    <mc:Fallback xmlns="">
      <p:transition spd="slow" advTm="1266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294CBFA9-2DD5-1F42-A43E-667869AACB92}"/>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21" name="直線コネクタ 20">
            <a:extLst>
              <a:ext uri="{FF2B5EF4-FFF2-40B4-BE49-F238E27FC236}">
                <a16:creationId xmlns:a16="http://schemas.microsoft.com/office/drawing/2014/main" id="{563A364A-2DF9-BD4A-B4B1-E70BA5E85182}"/>
              </a:ext>
            </a:extLst>
          </p:cNvPr>
          <p:cNvCxnSpPr/>
          <p:nvPr/>
        </p:nvCxnSpPr>
        <p:spPr>
          <a:xfrm>
            <a:off x="-1" y="423749"/>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 y="-90994"/>
            <a:ext cx="5597291"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実験結果</a:t>
            </a:r>
            <a:r>
              <a:rPr lang="en-US" altLang="ja-JP"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a:t>
            </a:r>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  歩行速度の日内変動</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20" name="テキスト ボックス 19"/>
          <p:cNvSpPr txBox="1"/>
          <p:nvPr/>
        </p:nvSpPr>
        <p:spPr>
          <a:xfrm>
            <a:off x="1990916" y="597157"/>
            <a:ext cx="4979382" cy="492443"/>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歩行速度の日内変動あり</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5</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29" name="テキスト ボックス 28">
            <a:extLst>
              <a:ext uri="{FF2B5EF4-FFF2-40B4-BE49-F238E27FC236}">
                <a16:creationId xmlns:a16="http://schemas.microsoft.com/office/drawing/2014/main" id="{43E8516D-D54D-F043-9095-418C61FECAB4}"/>
              </a:ext>
            </a:extLst>
          </p:cNvPr>
          <p:cNvSpPr txBox="1"/>
          <p:nvPr/>
        </p:nvSpPr>
        <p:spPr>
          <a:xfrm>
            <a:off x="2140816" y="5925822"/>
            <a:ext cx="4763566" cy="584775"/>
          </a:xfrm>
          <a:prstGeom prst="rect">
            <a:avLst/>
          </a:prstGeom>
          <a:noFill/>
          <a:ln w="28575">
            <a:solidFill>
              <a:srgbClr val="00B050"/>
            </a:solidFill>
          </a:ln>
        </p:spPr>
        <p:txBody>
          <a:bodyPr wrap="square" rtlCol="0" anchor="ctr">
            <a:spAutoFit/>
          </a:bodyPr>
          <a:lstStyle/>
          <a:p>
            <a:pPr algn="ctr"/>
            <a:r>
              <a:rPr lang="en-US" altLang="ja-JP" sz="3200" dirty="0">
                <a:latin typeface="MS PGothic" panose="020B0600070205080204" pitchFamily="34" charset="-128"/>
                <a:ea typeface="MS PGothic" panose="020B0600070205080204" pitchFamily="34" charset="-128"/>
                <a:cs typeface="Arial" panose="020B0604020202020204" pitchFamily="34" charset="0"/>
              </a:rPr>
              <a:t>9-12</a:t>
            </a:r>
            <a:r>
              <a:rPr lang="ja-JP" altLang="en-US" sz="3200">
                <a:latin typeface="MS PGothic" panose="020B0600070205080204" pitchFamily="34" charset="-128"/>
                <a:ea typeface="MS PGothic" panose="020B0600070205080204" pitchFamily="34" charset="-128"/>
                <a:cs typeface="Arial" panose="020B0604020202020204" pitchFamily="34" charset="0"/>
              </a:rPr>
              <a:t>時の歩行速度が速い</a:t>
            </a:r>
            <a:endParaRPr lang="en-US" altLang="ja-JP" sz="3200" dirty="0">
              <a:latin typeface="MS PGothic" panose="020B0600070205080204" pitchFamily="34" charset="-128"/>
              <a:ea typeface="MS PGothic" panose="020B0600070205080204" pitchFamily="34" charset="-128"/>
              <a:cs typeface="Arial" panose="020B0604020202020204" pitchFamily="34" charset="0"/>
            </a:endParaRPr>
          </a:p>
        </p:txBody>
      </p:sp>
      <p:graphicFrame>
        <p:nvGraphicFramePr>
          <p:cNvPr id="28" name="グラフ 27">
            <a:extLst>
              <a:ext uri="{FF2B5EF4-FFF2-40B4-BE49-F238E27FC236}">
                <a16:creationId xmlns:a16="http://schemas.microsoft.com/office/drawing/2014/main" id="{109EACF0-A8A6-5447-A7CB-B3AF90216D8C}"/>
              </a:ext>
            </a:extLst>
          </p:cNvPr>
          <p:cNvGraphicFramePr>
            <a:graphicFrameLocks/>
          </p:cNvGraphicFramePr>
          <p:nvPr>
            <p:extLst>
              <p:ext uri="{D42A27DB-BD31-4B8C-83A1-F6EECF244321}">
                <p14:modId xmlns:p14="http://schemas.microsoft.com/office/powerpoint/2010/main" val="3300410368"/>
              </p:ext>
            </p:extLst>
          </p:nvPr>
        </p:nvGraphicFramePr>
        <p:xfrm>
          <a:off x="501221" y="1254531"/>
          <a:ext cx="7628568" cy="4836222"/>
        </p:xfrm>
        <a:graphic>
          <a:graphicData uri="http://schemas.openxmlformats.org/drawingml/2006/chart">
            <c:chart xmlns:c="http://schemas.openxmlformats.org/drawingml/2006/chart" xmlns:r="http://schemas.openxmlformats.org/officeDocument/2006/relationships" r:id="rId3"/>
          </a:graphicData>
        </a:graphic>
      </p:graphicFrame>
      <p:grpSp>
        <p:nvGrpSpPr>
          <p:cNvPr id="76" name="グループ化 75">
            <a:extLst>
              <a:ext uri="{FF2B5EF4-FFF2-40B4-BE49-F238E27FC236}">
                <a16:creationId xmlns:a16="http://schemas.microsoft.com/office/drawing/2014/main" id="{E7676C4D-A618-F64C-B126-EB508ECBDE05}"/>
              </a:ext>
            </a:extLst>
          </p:cNvPr>
          <p:cNvGrpSpPr/>
          <p:nvPr/>
        </p:nvGrpSpPr>
        <p:grpSpPr>
          <a:xfrm>
            <a:off x="1426153" y="4041078"/>
            <a:ext cx="624723" cy="804549"/>
            <a:chOff x="-1754050" y="2996331"/>
            <a:chExt cx="624723" cy="804549"/>
          </a:xfrm>
        </p:grpSpPr>
        <p:sp>
          <p:nvSpPr>
            <p:cNvPr id="72" name="正方形/長方形 71">
              <a:extLst>
                <a:ext uri="{FF2B5EF4-FFF2-40B4-BE49-F238E27FC236}">
                  <a16:creationId xmlns:a16="http://schemas.microsoft.com/office/drawing/2014/main" id="{F28B4E35-9545-A546-B16A-BE3EE3510F54}"/>
                </a:ext>
              </a:extLst>
            </p:cNvPr>
            <p:cNvSpPr/>
            <p:nvPr/>
          </p:nvSpPr>
          <p:spPr>
            <a:xfrm>
              <a:off x="-1700216" y="3194773"/>
              <a:ext cx="518809" cy="29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4430570E-5419-6C41-9CDC-D8C6B97B9A1A}"/>
                </a:ext>
              </a:extLst>
            </p:cNvPr>
            <p:cNvSpPr txBox="1"/>
            <p:nvPr/>
          </p:nvSpPr>
          <p:spPr>
            <a:xfrm>
              <a:off x="-1752295" y="3157929"/>
              <a:ext cx="622968" cy="642951"/>
            </a:xfrm>
            <a:prstGeom prst="rect">
              <a:avLst/>
            </a:prstGeom>
            <a:noFill/>
          </p:spPr>
          <p:txBody>
            <a:bodyPr wrap="square" rtlCol="0">
              <a:spAutoFit/>
            </a:bodyPr>
            <a:lstStyle/>
            <a:p>
              <a:r>
                <a:rPr kumimoji="1" lang="en-US" altLang="ja-JP" sz="3600" dirty="0"/>
                <a:t>〜</a:t>
              </a:r>
              <a:endParaRPr kumimoji="1" lang="ja-JP" altLang="en-US" sz="3600"/>
            </a:p>
          </p:txBody>
        </p:sp>
        <p:sp>
          <p:nvSpPr>
            <p:cNvPr id="74" name="テキスト ボックス 73">
              <a:extLst>
                <a:ext uri="{FF2B5EF4-FFF2-40B4-BE49-F238E27FC236}">
                  <a16:creationId xmlns:a16="http://schemas.microsoft.com/office/drawing/2014/main" id="{BEE5DDD3-8CAF-114B-8B3E-432B30B0EB8B}"/>
                </a:ext>
              </a:extLst>
            </p:cNvPr>
            <p:cNvSpPr txBox="1"/>
            <p:nvPr/>
          </p:nvSpPr>
          <p:spPr>
            <a:xfrm>
              <a:off x="-1754050" y="2996331"/>
              <a:ext cx="211618" cy="646331"/>
            </a:xfrm>
            <a:prstGeom prst="rect">
              <a:avLst/>
            </a:prstGeom>
            <a:noFill/>
          </p:spPr>
          <p:txBody>
            <a:bodyPr wrap="square" rtlCol="0">
              <a:spAutoFit/>
            </a:bodyPr>
            <a:lstStyle/>
            <a:p>
              <a:r>
                <a:rPr kumimoji="1" lang="en-US" altLang="ja-JP" sz="3600" dirty="0"/>
                <a:t>〜</a:t>
              </a:r>
              <a:endParaRPr kumimoji="1" lang="ja-JP" altLang="en-US" sz="3600"/>
            </a:p>
          </p:txBody>
        </p:sp>
      </p:grpSp>
      <p:sp>
        <p:nvSpPr>
          <p:cNvPr id="79" name="テキスト ボックス 78">
            <a:extLst>
              <a:ext uri="{FF2B5EF4-FFF2-40B4-BE49-F238E27FC236}">
                <a16:creationId xmlns:a16="http://schemas.microsoft.com/office/drawing/2014/main" id="{3AB03D91-C8E2-E844-92AF-09B1582B4E62}"/>
              </a:ext>
            </a:extLst>
          </p:cNvPr>
          <p:cNvSpPr txBox="1"/>
          <p:nvPr/>
        </p:nvSpPr>
        <p:spPr>
          <a:xfrm>
            <a:off x="1261509" y="4836221"/>
            <a:ext cx="284813" cy="400110"/>
          </a:xfrm>
          <a:prstGeom prst="rect">
            <a:avLst/>
          </a:prstGeom>
          <a:solidFill>
            <a:schemeClr val="bg1"/>
          </a:solidFill>
        </p:spPr>
        <p:txBody>
          <a:bodyPr wrap="square" rtlCol="0">
            <a:spAutoFit/>
          </a:bodyPr>
          <a:lstStyle/>
          <a:p>
            <a:r>
              <a:rPr kumimoji="1" lang="en-US" altLang="ja-JP" sz="2000" dirty="0"/>
              <a:t>0</a:t>
            </a:r>
            <a:endParaRPr kumimoji="1" lang="ja-JP" altLang="en-US" sz="1400"/>
          </a:p>
        </p:txBody>
      </p:sp>
      <p:sp>
        <p:nvSpPr>
          <p:cNvPr id="22" name="テキスト ボックス 2">
            <a:extLst>
              <a:ext uri="{FF2B5EF4-FFF2-40B4-BE49-F238E27FC236}">
                <a16:creationId xmlns:a16="http://schemas.microsoft.com/office/drawing/2014/main" id="{155858B3-F55F-E44A-BD89-569BE22D8A2C}"/>
              </a:ext>
            </a:extLst>
          </p:cNvPr>
          <p:cNvSpPr txBox="1">
            <a:spLocks noChangeArrowheads="1"/>
          </p:cNvSpPr>
          <p:nvPr/>
        </p:nvSpPr>
        <p:spPr bwMode="auto">
          <a:xfrm>
            <a:off x="7844612" y="5564338"/>
            <a:ext cx="1212850" cy="52641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76200" indent="66675">
              <a:spcAft>
                <a:spcPts val="0"/>
              </a:spcAft>
            </a:pPr>
            <a:r>
              <a:rPr lang="en-US" altLang="ja-JP" dirty="0">
                <a:latin typeface="MS PGothic" panose="020B0600070205080204" pitchFamily="34" charset="-128"/>
                <a:ea typeface="MS PGothic" panose="020B0600070205080204" pitchFamily="34" charset="-128"/>
              </a:rPr>
              <a:t>*p&lt;.05</a:t>
            </a:r>
            <a:endParaRPr lang="ja-JP" sz="1200">
              <a:effectLst/>
              <a:latin typeface="MS PGothic" panose="020B0600070205080204" pitchFamily="34" charset="-128"/>
              <a:ea typeface="MS PGothic" panose="020B0600070205080204" pitchFamily="34" charset="-128"/>
              <a:cs typeface="ＭＳ Ｐゴシック" panose="020B0600070205080204" pitchFamily="34" charset="-128"/>
            </a:endParaRPr>
          </a:p>
        </p:txBody>
      </p:sp>
      <p:grpSp>
        <p:nvGrpSpPr>
          <p:cNvPr id="15" name="グループ化 14">
            <a:extLst>
              <a:ext uri="{FF2B5EF4-FFF2-40B4-BE49-F238E27FC236}">
                <a16:creationId xmlns:a16="http://schemas.microsoft.com/office/drawing/2014/main" id="{9667496C-FAB0-2D40-9FF8-4A8D7BAAC1FD}"/>
              </a:ext>
            </a:extLst>
          </p:cNvPr>
          <p:cNvGrpSpPr/>
          <p:nvPr/>
        </p:nvGrpSpPr>
        <p:grpSpPr>
          <a:xfrm>
            <a:off x="2359703" y="1310442"/>
            <a:ext cx="5014712" cy="1191988"/>
            <a:chOff x="2359703" y="1310442"/>
            <a:chExt cx="5014712" cy="1191988"/>
          </a:xfrm>
        </p:grpSpPr>
        <p:cxnSp>
          <p:nvCxnSpPr>
            <p:cNvPr id="4" name="直線コネクタ 3">
              <a:extLst>
                <a:ext uri="{FF2B5EF4-FFF2-40B4-BE49-F238E27FC236}">
                  <a16:creationId xmlns:a16="http://schemas.microsoft.com/office/drawing/2014/main" id="{66841666-5E33-3F46-96F1-2292DBDEEDA5}"/>
                </a:ext>
              </a:extLst>
            </p:cNvPr>
            <p:cNvCxnSpPr>
              <a:cxnSpLocks/>
            </p:cNvCxnSpPr>
            <p:nvPr/>
          </p:nvCxnSpPr>
          <p:spPr>
            <a:xfrm>
              <a:off x="2359703" y="2408648"/>
              <a:ext cx="12387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3A06D68-D3A1-1042-A67B-5A515F1EFE41}"/>
                </a:ext>
              </a:extLst>
            </p:cNvPr>
            <p:cNvCxnSpPr>
              <a:cxnSpLocks/>
            </p:cNvCxnSpPr>
            <p:nvPr/>
          </p:nvCxnSpPr>
          <p:spPr>
            <a:xfrm>
              <a:off x="2359703" y="2128149"/>
              <a:ext cx="2536402" cy="339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F64365F-F14B-E94E-984F-F4FB23521DC7}"/>
                </a:ext>
              </a:extLst>
            </p:cNvPr>
            <p:cNvCxnSpPr>
              <a:cxnSpLocks/>
            </p:cNvCxnSpPr>
            <p:nvPr/>
          </p:nvCxnSpPr>
          <p:spPr>
            <a:xfrm>
              <a:off x="2359703" y="1861503"/>
              <a:ext cx="373629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9E68C97-05D3-FF43-9124-987553550392}"/>
                </a:ext>
              </a:extLst>
            </p:cNvPr>
            <p:cNvCxnSpPr>
              <a:cxnSpLocks/>
            </p:cNvCxnSpPr>
            <p:nvPr/>
          </p:nvCxnSpPr>
          <p:spPr>
            <a:xfrm>
              <a:off x="2359703" y="1608715"/>
              <a:ext cx="501471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CE077A39-17D0-1B48-90AA-A0426832BA79}"/>
                </a:ext>
              </a:extLst>
            </p:cNvPr>
            <p:cNvSpPr txBox="1"/>
            <p:nvPr/>
          </p:nvSpPr>
          <p:spPr>
            <a:xfrm>
              <a:off x="4480607" y="1310442"/>
              <a:ext cx="415498" cy="369332"/>
            </a:xfrm>
            <a:prstGeom prst="rect">
              <a:avLst/>
            </a:prstGeom>
            <a:noFill/>
          </p:spPr>
          <p:txBody>
            <a:bodyPr wrap="none" rtlCol="0">
              <a:spAutoFit/>
            </a:bodyPr>
            <a:lstStyle/>
            <a:p>
              <a:r>
                <a:rPr lang="ja-JP" altLang="en-US"/>
                <a:t>＊</a:t>
              </a:r>
              <a:endParaRPr kumimoji="1" lang="ja-JP" altLang="en-US"/>
            </a:p>
          </p:txBody>
        </p:sp>
        <p:sp>
          <p:nvSpPr>
            <p:cNvPr id="40" name="テキスト ボックス 39">
              <a:extLst>
                <a:ext uri="{FF2B5EF4-FFF2-40B4-BE49-F238E27FC236}">
                  <a16:creationId xmlns:a16="http://schemas.microsoft.com/office/drawing/2014/main" id="{B9E9BCBC-83DD-954A-86BD-5F040047470A}"/>
                </a:ext>
              </a:extLst>
            </p:cNvPr>
            <p:cNvSpPr txBox="1"/>
            <p:nvPr/>
          </p:nvSpPr>
          <p:spPr>
            <a:xfrm>
              <a:off x="3937695" y="1570189"/>
              <a:ext cx="415498" cy="369332"/>
            </a:xfrm>
            <a:prstGeom prst="rect">
              <a:avLst/>
            </a:prstGeom>
            <a:noFill/>
          </p:spPr>
          <p:txBody>
            <a:bodyPr wrap="none" rtlCol="0">
              <a:spAutoFit/>
            </a:bodyPr>
            <a:lstStyle/>
            <a:p>
              <a:r>
                <a:rPr lang="ja-JP" altLang="en-US"/>
                <a:t>＊</a:t>
              </a:r>
              <a:endParaRPr kumimoji="1" lang="ja-JP" altLang="en-US"/>
            </a:p>
          </p:txBody>
        </p:sp>
        <p:sp>
          <p:nvSpPr>
            <p:cNvPr id="43" name="テキスト ボックス 42">
              <a:extLst>
                <a:ext uri="{FF2B5EF4-FFF2-40B4-BE49-F238E27FC236}">
                  <a16:creationId xmlns:a16="http://schemas.microsoft.com/office/drawing/2014/main" id="{1E7578E5-BFAC-ED4C-BEFB-123CC464BB9B}"/>
                </a:ext>
              </a:extLst>
            </p:cNvPr>
            <p:cNvSpPr txBox="1"/>
            <p:nvPr/>
          </p:nvSpPr>
          <p:spPr>
            <a:xfrm>
              <a:off x="3377643" y="1856565"/>
              <a:ext cx="415498" cy="369332"/>
            </a:xfrm>
            <a:prstGeom prst="rect">
              <a:avLst/>
            </a:prstGeom>
            <a:noFill/>
          </p:spPr>
          <p:txBody>
            <a:bodyPr wrap="none" rtlCol="0">
              <a:spAutoFit/>
            </a:bodyPr>
            <a:lstStyle/>
            <a:p>
              <a:r>
                <a:rPr lang="ja-JP" altLang="en-US"/>
                <a:t>＊</a:t>
              </a:r>
              <a:endParaRPr kumimoji="1" lang="ja-JP" altLang="en-US"/>
            </a:p>
          </p:txBody>
        </p:sp>
        <p:sp>
          <p:nvSpPr>
            <p:cNvPr id="44" name="テキスト ボックス 43">
              <a:extLst>
                <a:ext uri="{FF2B5EF4-FFF2-40B4-BE49-F238E27FC236}">
                  <a16:creationId xmlns:a16="http://schemas.microsoft.com/office/drawing/2014/main" id="{8CC64DC0-DFE7-C143-8947-6279B95B9013}"/>
                </a:ext>
              </a:extLst>
            </p:cNvPr>
            <p:cNvSpPr txBox="1"/>
            <p:nvPr/>
          </p:nvSpPr>
          <p:spPr>
            <a:xfrm>
              <a:off x="2753761" y="2119246"/>
              <a:ext cx="415498" cy="369332"/>
            </a:xfrm>
            <a:prstGeom prst="rect">
              <a:avLst/>
            </a:prstGeom>
            <a:noFill/>
          </p:spPr>
          <p:txBody>
            <a:bodyPr wrap="none" rtlCol="0">
              <a:spAutoFit/>
            </a:bodyPr>
            <a:lstStyle/>
            <a:p>
              <a:r>
                <a:rPr lang="ja-JP" altLang="en-US"/>
                <a:t>＊</a:t>
              </a:r>
              <a:endParaRPr kumimoji="1" lang="ja-JP" altLang="en-US"/>
            </a:p>
          </p:txBody>
        </p:sp>
        <p:cxnSp>
          <p:nvCxnSpPr>
            <p:cNvPr id="26" name="直線コネクタ 25">
              <a:extLst>
                <a:ext uri="{FF2B5EF4-FFF2-40B4-BE49-F238E27FC236}">
                  <a16:creationId xmlns:a16="http://schemas.microsoft.com/office/drawing/2014/main" id="{66841666-5E33-3F46-96F1-2292DBDEEDA5}"/>
                </a:ext>
              </a:extLst>
            </p:cNvPr>
            <p:cNvCxnSpPr>
              <a:cxnSpLocks/>
            </p:cNvCxnSpPr>
            <p:nvPr/>
          </p:nvCxnSpPr>
          <p:spPr>
            <a:xfrm flipV="1">
              <a:off x="7374415" y="1605077"/>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EB60793-256B-C440-AE7D-1ABB8FAD8505}"/>
                </a:ext>
              </a:extLst>
            </p:cNvPr>
            <p:cNvCxnSpPr>
              <a:cxnSpLocks/>
            </p:cNvCxnSpPr>
            <p:nvPr/>
          </p:nvCxnSpPr>
          <p:spPr>
            <a:xfrm flipV="1">
              <a:off x="2372930" y="1605077"/>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F73EE1C-8034-6045-B0F2-45A4CBB8D0F5}"/>
                </a:ext>
              </a:extLst>
            </p:cNvPr>
            <p:cNvCxnSpPr>
              <a:cxnSpLocks/>
            </p:cNvCxnSpPr>
            <p:nvPr/>
          </p:nvCxnSpPr>
          <p:spPr>
            <a:xfrm flipV="1">
              <a:off x="2372925" y="1840607"/>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86813027-CA43-F643-BEF7-10749A0F7932}"/>
                </a:ext>
              </a:extLst>
            </p:cNvPr>
            <p:cNvCxnSpPr>
              <a:cxnSpLocks/>
            </p:cNvCxnSpPr>
            <p:nvPr/>
          </p:nvCxnSpPr>
          <p:spPr>
            <a:xfrm flipV="1">
              <a:off x="2372922" y="2117698"/>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B44B817-B483-7B41-B9DE-6BBFA64A084B}"/>
                </a:ext>
              </a:extLst>
            </p:cNvPr>
            <p:cNvCxnSpPr>
              <a:cxnSpLocks/>
            </p:cNvCxnSpPr>
            <p:nvPr/>
          </p:nvCxnSpPr>
          <p:spPr>
            <a:xfrm flipV="1">
              <a:off x="2372921" y="2394790"/>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473E546-B7C5-6448-AB49-5A5ABCE27922}"/>
                </a:ext>
              </a:extLst>
            </p:cNvPr>
            <p:cNvCxnSpPr>
              <a:cxnSpLocks/>
            </p:cNvCxnSpPr>
            <p:nvPr/>
          </p:nvCxnSpPr>
          <p:spPr>
            <a:xfrm flipV="1">
              <a:off x="3605978" y="2394788"/>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B4C62626-D94A-E14F-88DC-5B9B2A0B41A0}"/>
                </a:ext>
              </a:extLst>
            </p:cNvPr>
            <p:cNvCxnSpPr>
              <a:cxnSpLocks/>
            </p:cNvCxnSpPr>
            <p:nvPr/>
          </p:nvCxnSpPr>
          <p:spPr>
            <a:xfrm flipV="1">
              <a:off x="4880600" y="2131547"/>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1C67ECF-062B-4742-B6AD-E5C3D845DC14}"/>
                </a:ext>
              </a:extLst>
            </p:cNvPr>
            <p:cNvCxnSpPr>
              <a:cxnSpLocks/>
            </p:cNvCxnSpPr>
            <p:nvPr/>
          </p:nvCxnSpPr>
          <p:spPr>
            <a:xfrm flipV="1">
              <a:off x="6099801" y="1840598"/>
              <a:ext cx="0" cy="107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14520"/>
      </p:ext>
    </p:extLst>
  </p:cSld>
  <p:clrMapOvr>
    <a:masterClrMapping/>
  </p:clrMapOvr>
  <mc:AlternateContent xmlns:mc="http://schemas.openxmlformats.org/markup-compatibility/2006" xmlns:p14="http://schemas.microsoft.com/office/powerpoint/2010/main">
    <mc:Choice Requires="p14">
      <p:transition spd="slow" p14:dur="2000" advTm="36015"/>
    </mc:Choice>
    <mc:Fallback xmlns="">
      <p:transition spd="slow" advTm="360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C0C676F-2B91-894D-AA1D-1DE06B219F64}"/>
              </a:ext>
            </a:extLst>
          </p:cNvPr>
          <p:cNvPicPr>
            <a:picLocks noChangeAspect="1"/>
          </p:cNvPicPr>
          <p:nvPr/>
        </p:nvPicPr>
        <p:blipFill>
          <a:blip r:embed="rId3"/>
          <a:stretch>
            <a:fillRect/>
          </a:stretch>
        </p:blipFill>
        <p:spPr>
          <a:xfrm>
            <a:off x="579927" y="986896"/>
            <a:ext cx="3098800" cy="5537200"/>
          </a:xfrm>
          <a:prstGeom prst="rect">
            <a:avLst/>
          </a:prstGeom>
        </p:spPr>
      </p:pic>
      <p:sp>
        <p:nvSpPr>
          <p:cNvPr id="19" name="正方形/長方形 18">
            <a:extLst>
              <a:ext uri="{FF2B5EF4-FFF2-40B4-BE49-F238E27FC236}">
                <a16:creationId xmlns:a16="http://schemas.microsoft.com/office/drawing/2014/main" id="{294CBFA9-2DD5-1F42-A43E-667869AACB92}"/>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21" name="直線コネクタ 20">
            <a:extLst>
              <a:ext uri="{FF2B5EF4-FFF2-40B4-BE49-F238E27FC236}">
                <a16:creationId xmlns:a16="http://schemas.microsoft.com/office/drawing/2014/main" id="{563A364A-2DF9-BD4A-B4B1-E70BA5E85182}"/>
              </a:ext>
            </a:extLst>
          </p:cNvPr>
          <p:cNvCxnSpPr/>
          <p:nvPr/>
        </p:nvCxnSpPr>
        <p:spPr>
          <a:xfrm>
            <a:off x="-1" y="423749"/>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0" y="-90994"/>
            <a:ext cx="6149788"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実験結果</a:t>
            </a:r>
            <a:r>
              <a:rPr lang="en-US" altLang="ja-JP"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 </a:t>
            </a:r>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歩行速度と内的要因の関連</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24" name="正方形/長方形 23"/>
          <p:cNvSpPr/>
          <p:nvPr/>
        </p:nvSpPr>
        <p:spPr>
          <a:xfrm>
            <a:off x="0" y="455659"/>
            <a:ext cx="8676456" cy="523220"/>
          </a:xfrm>
          <a:prstGeom prst="rect">
            <a:avLst/>
          </a:prstGeom>
        </p:spPr>
        <p:txBody>
          <a:bodyPr wrap="square">
            <a:spAutoFit/>
          </a:bodyPr>
          <a:lstStyle/>
          <a:p>
            <a:r>
              <a:rPr lang="ja-JP" altLang="en-US" sz="2800">
                <a:latin typeface="MS PGothic" panose="020B0600070205080204" pitchFamily="34" charset="-128"/>
                <a:ea typeface="MS PGothic" panose="020B0600070205080204" pitchFamily="34" charset="-128"/>
                <a:cs typeface="Arial" panose="020B0604020202020204" pitchFamily="34" charset="0"/>
              </a:rPr>
              <a:t>● 相関係数</a:t>
            </a:r>
            <a:r>
              <a:rPr lang="en-US" altLang="ja-JP" sz="2800" dirty="0">
                <a:latin typeface="MS PGothic" panose="020B0600070205080204" pitchFamily="34" charset="-128"/>
                <a:ea typeface="MS PGothic" panose="020B0600070205080204" pitchFamily="34" charset="-128"/>
                <a:cs typeface="Arial" panose="020B0604020202020204" pitchFamily="34" charset="0"/>
              </a:rPr>
              <a:t>:</a:t>
            </a:r>
            <a:endParaRPr lang="ja-JP" altLang="en-US" sz="28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6</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23" name="テキスト ボックス 2">
            <a:extLst>
              <a:ext uri="{FF2B5EF4-FFF2-40B4-BE49-F238E27FC236}">
                <a16:creationId xmlns:a16="http://schemas.microsoft.com/office/drawing/2014/main" id="{99166072-8E18-E447-AD7F-92789BFBA01C}"/>
              </a:ext>
            </a:extLst>
          </p:cNvPr>
          <p:cNvSpPr txBox="1">
            <a:spLocks noChangeArrowheads="1"/>
          </p:cNvSpPr>
          <p:nvPr/>
        </p:nvSpPr>
        <p:spPr bwMode="auto">
          <a:xfrm>
            <a:off x="3733335" y="6218235"/>
            <a:ext cx="1212850" cy="52641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76200" indent="66675">
              <a:spcAft>
                <a:spcPts val="0"/>
              </a:spcAft>
            </a:pPr>
            <a:r>
              <a:rPr lang="en-US" altLang="ja-JP" dirty="0">
                <a:latin typeface="MS PGothic" panose="020B0600070205080204" pitchFamily="34" charset="-128"/>
                <a:ea typeface="MS PGothic" panose="020B0600070205080204" pitchFamily="34" charset="-128"/>
              </a:rPr>
              <a:t>*p&lt;.05</a:t>
            </a:r>
            <a:endParaRPr lang="ja-JP" sz="1200">
              <a:effectLst/>
              <a:latin typeface="MS PGothic" panose="020B0600070205080204" pitchFamily="34" charset="-128"/>
              <a:ea typeface="MS PGothic" panose="020B0600070205080204" pitchFamily="34" charset="-128"/>
              <a:cs typeface="ＭＳ Ｐゴシック" panose="020B0600070205080204" pitchFamily="34" charset="-128"/>
            </a:endParaRPr>
          </a:p>
        </p:txBody>
      </p:sp>
      <p:sp>
        <p:nvSpPr>
          <p:cNvPr id="32" name="テキスト ボックス 31">
            <a:extLst>
              <a:ext uri="{FF2B5EF4-FFF2-40B4-BE49-F238E27FC236}">
                <a16:creationId xmlns:a16="http://schemas.microsoft.com/office/drawing/2014/main" id="{211D4F67-CA76-1741-85C1-72CC8EFC78A5}"/>
              </a:ext>
            </a:extLst>
          </p:cNvPr>
          <p:cNvSpPr txBox="1"/>
          <p:nvPr/>
        </p:nvSpPr>
        <p:spPr>
          <a:xfrm>
            <a:off x="1974245" y="559076"/>
            <a:ext cx="2518821" cy="400110"/>
          </a:xfrm>
          <a:prstGeom prst="rect">
            <a:avLst/>
          </a:prstGeom>
          <a:noFill/>
        </p:spPr>
        <p:txBody>
          <a:bodyPr wrap="square" rtlCol="0">
            <a:spAutoFit/>
          </a:bodyPr>
          <a:lstStyle/>
          <a:p>
            <a:pPr algn="ctr"/>
            <a:r>
              <a:rPr lang="ja-JP" altLang="en-US" sz="2000">
                <a:latin typeface="MS PGothic" panose="020B0600070205080204" pitchFamily="34" charset="-128"/>
                <a:ea typeface="MS PGothic" panose="020B0600070205080204" pitchFamily="34" charset="-128"/>
              </a:rPr>
              <a:t>被験者</a:t>
            </a:r>
            <a:r>
              <a:rPr lang="en-US" altLang="ja-JP" sz="2000" dirty="0">
                <a:latin typeface="MS PGothic" panose="020B0600070205080204" pitchFamily="34" charset="-128"/>
                <a:ea typeface="MS PGothic" panose="020B0600070205080204" pitchFamily="34" charset="-128"/>
              </a:rPr>
              <a:t>10</a:t>
            </a:r>
            <a:r>
              <a:rPr lang="ja-JP" altLang="en-US" sz="2000">
                <a:latin typeface="MS PGothic" panose="020B0600070205080204" pitchFamily="34" charset="-128"/>
                <a:ea typeface="MS PGothic" panose="020B0600070205080204" pitchFamily="34" charset="-128"/>
              </a:rPr>
              <a:t>名</a:t>
            </a:r>
            <a:endParaRPr kumimoji="1" lang="ja-JP" altLang="en-US" sz="2000" dirty="0">
              <a:latin typeface="MS PGothic" panose="020B0600070205080204" pitchFamily="34" charset="-128"/>
              <a:ea typeface="MS PGothic" panose="020B0600070205080204" pitchFamily="34" charset="-128"/>
            </a:endParaRPr>
          </a:p>
        </p:txBody>
      </p:sp>
      <p:sp>
        <p:nvSpPr>
          <p:cNvPr id="2" name="正方形/長方形 1">
            <a:extLst>
              <a:ext uri="{FF2B5EF4-FFF2-40B4-BE49-F238E27FC236}">
                <a16:creationId xmlns:a16="http://schemas.microsoft.com/office/drawing/2014/main" id="{94D0B5E2-C41F-984E-A408-DDD22B656064}"/>
              </a:ext>
            </a:extLst>
          </p:cNvPr>
          <p:cNvSpPr/>
          <p:nvPr/>
        </p:nvSpPr>
        <p:spPr>
          <a:xfrm>
            <a:off x="579928" y="1173443"/>
            <a:ext cx="3098800" cy="181437"/>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36" name="テキスト ボックス 35">
            <a:extLst>
              <a:ext uri="{FF2B5EF4-FFF2-40B4-BE49-F238E27FC236}">
                <a16:creationId xmlns:a16="http://schemas.microsoft.com/office/drawing/2014/main" id="{B0006A56-9B50-5245-B5B6-1437A4A09772}"/>
              </a:ext>
            </a:extLst>
          </p:cNvPr>
          <p:cNvSpPr txBox="1"/>
          <p:nvPr/>
        </p:nvSpPr>
        <p:spPr>
          <a:xfrm>
            <a:off x="4806823" y="2415634"/>
            <a:ext cx="3369600" cy="892552"/>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傷ついている</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 r = 0.88</a:t>
            </a:r>
          </a:p>
        </p:txBody>
      </p:sp>
      <p:sp>
        <p:nvSpPr>
          <p:cNvPr id="37" name="テキスト ボックス 36">
            <a:extLst>
              <a:ext uri="{FF2B5EF4-FFF2-40B4-BE49-F238E27FC236}">
                <a16:creationId xmlns:a16="http://schemas.microsoft.com/office/drawing/2014/main" id="{5F9BD1F7-95F0-8445-AC37-6861F18F9545}"/>
              </a:ext>
            </a:extLst>
          </p:cNvPr>
          <p:cNvSpPr txBox="1"/>
          <p:nvPr/>
        </p:nvSpPr>
        <p:spPr>
          <a:xfrm>
            <a:off x="4806823" y="5585853"/>
            <a:ext cx="3369600" cy="892552"/>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睡眠欲求</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r = -0.94</a:t>
            </a:r>
          </a:p>
        </p:txBody>
      </p:sp>
      <p:sp>
        <p:nvSpPr>
          <p:cNvPr id="22" name="テキスト ボックス 21">
            <a:extLst>
              <a:ext uri="{FF2B5EF4-FFF2-40B4-BE49-F238E27FC236}">
                <a16:creationId xmlns:a16="http://schemas.microsoft.com/office/drawing/2014/main" id="{321A8E13-C08A-CB4B-A0DE-9911D5F16F6C}"/>
              </a:ext>
            </a:extLst>
          </p:cNvPr>
          <p:cNvSpPr txBox="1"/>
          <p:nvPr/>
        </p:nvSpPr>
        <p:spPr>
          <a:xfrm>
            <a:off x="4806823" y="1163201"/>
            <a:ext cx="3369600" cy="892552"/>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肉体的疲労感</a:t>
            </a:r>
            <a:r>
              <a:rPr lang="en-US" altLang="ja-JP" sz="2600" dirty="0">
                <a:latin typeface="MS PGothic" panose="020B0600070205080204" pitchFamily="34" charset="-128"/>
                <a:ea typeface="MS PGothic" panose="020B0600070205080204" pitchFamily="34" charset="-128"/>
                <a:cs typeface="Arial" panose="020B0604020202020204" pitchFamily="34" charset="0"/>
              </a:rPr>
              <a:t> </a:t>
            </a:r>
          </a:p>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r = 0.92</a:t>
            </a:r>
          </a:p>
        </p:txBody>
      </p:sp>
      <p:sp>
        <p:nvSpPr>
          <p:cNvPr id="25" name="テキスト ボックス 24">
            <a:extLst>
              <a:ext uri="{FF2B5EF4-FFF2-40B4-BE49-F238E27FC236}">
                <a16:creationId xmlns:a16="http://schemas.microsoft.com/office/drawing/2014/main" id="{92D0D72A-2929-974B-AF4D-8AD0505B9E72}"/>
              </a:ext>
            </a:extLst>
          </p:cNvPr>
          <p:cNvSpPr txBox="1"/>
          <p:nvPr/>
        </p:nvSpPr>
        <p:spPr>
          <a:xfrm>
            <a:off x="4806823" y="4196175"/>
            <a:ext cx="3369600" cy="892552"/>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コーヒーを飲みたい</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a:p>
            <a:pPr algn="ctr"/>
            <a:r>
              <a:rPr lang="en-US" altLang="ja-JP" sz="2600" dirty="0">
                <a:latin typeface="MS PGothic" panose="020B0600070205080204" pitchFamily="34" charset="-128"/>
                <a:ea typeface="MS PGothic" panose="020B0600070205080204" pitchFamily="34" charset="-128"/>
                <a:cs typeface="Arial" panose="020B0604020202020204" pitchFamily="34" charset="0"/>
              </a:rPr>
              <a:t> r = 0.93</a:t>
            </a:r>
          </a:p>
        </p:txBody>
      </p:sp>
      <p:sp>
        <p:nvSpPr>
          <p:cNvPr id="26" name="正方形/長方形 25">
            <a:extLst>
              <a:ext uri="{FF2B5EF4-FFF2-40B4-BE49-F238E27FC236}">
                <a16:creationId xmlns:a16="http://schemas.microsoft.com/office/drawing/2014/main" id="{9D94C92B-CB28-F64F-9E1D-39DE8331B3CF}"/>
              </a:ext>
            </a:extLst>
          </p:cNvPr>
          <p:cNvSpPr/>
          <p:nvPr/>
        </p:nvSpPr>
        <p:spPr>
          <a:xfrm>
            <a:off x="579927" y="2432527"/>
            <a:ext cx="3098800" cy="181437"/>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28" name="正方形/長方形 27">
            <a:extLst>
              <a:ext uri="{FF2B5EF4-FFF2-40B4-BE49-F238E27FC236}">
                <a16:creationId xmlns:a16="http://schemas.microsoft.com/office/drawing/2014/main" id="{E97D489A-7FA4-714F-8E4D-9254A86B966E}"/>
              </a:ext>
            </a:extLst>
          </p:cNvPr>
          <p:cNvSpPr/>
          <p:nvPr/>
        </p:nvSpPr>
        <p:spPr>
          <a:xfrm>
            <a:off x="593777" y="4899864"/>
            <a:ext cx="3098800" cy="181437"/>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29" name="正方形/長方形 28">
            <a:extLst>
              <a:ext uri="{FF2B5EF4-FFF2-40B4-BE49-F238E27FC236}">
                <a16:creationId xmlns:a16="http://schemas.microsoft.com/office/drawing/2014/main" id="{10E95C0B-C7B5-934E-BBF8-F679FA7EED07}"/>
              </a:ext>
            </a:extLst>
          </p:cNvPr>
          <p:cNvSpPr/>
          <p:nvPr/>
        </p:nvSpPr>
        <p:spPr>
          <a:xfrm>
            <a:off x="593777" y="6326699"/>
            <a:ext cx="3098800" cy="181437"/>
          </a:xfrm>
          <a:prstGeom prst="rect">
            <a:avLst/>
          </a:prstGeom>
          <a:solidFill>
            <a:srgbClr val="FF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53075847"/>
      </p:ext>
    </p:extLst>
  </p:cSld>
  <p:clrMapOvr>
    <a:masterClrMapping/>
  </p:clrMapOvr>
  <mc:AlternateContent xmlns:mc="http://schemas.openxmlformats.org/markup-compatibility/2006" xmlns:p14="http://schemas.microsoft.com/office/powerpoint/2010/main">
    <mc:Choice Requires="p14">
      <p:transition spd="slow" p14:dur="2000" advTm="52393"/>
    </mc:Choice>
    <mc:Fallback xmlns="">
      <p:transition spd="slow" advTm="5239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グラフ 48">
            <a:extLst>
              <a:ext uri="{FF2B5EF4-FFF2-40B4-BE49-F238E27FC236}">
                <a16:creationId xmlns:a16="http://schemas.microsoft.com/office/drawing/2014/main" id="{F96BE3DB-5E0E-054E-B86D-08031A165D0B}"/>
              </a:ext>
            </a:extLst>
          </p:cNvPr>
          <p:cNvGraphicFramePr>
            <a:graphicFrameLocks/>
          </p:cNvGraphicFramePr>
          <p:nvPr>
            <p:extLst>
              <p:ext uri="{D42A27DB-BD31-4B8C-83A1-F6EECF244321}">
                <p14:modId xmlns:p14="http://schemas.microsoft.com/office/powerpoint/2010/main" val="2498456348"/>
              </p:ext>
            </p:extLst>
          </p:nvPr>
        </p:nvGraphicFramePr>
        <p:xfrm>
          <a:off x="1573966" y="1074611"/>
          <a:ext cx="6685616" cy="5128053"/>
        </p:xfrm>
        <a:graphic>
          <a:graphicData uri="http://schemas.openxmlformats.org/drawingml/2006/chart">
            <c:chart xmlns:c="http://schemas.openxmlformats.org/drawingml/2006/chart" xmlns:r="http://schemas.openxmlformats.org/officeDocument/2006/relationships" r:id="rId3"/>
          </a:graphicData>
        </a:graphic>
      </p:graphicFrame>
      <p:sp>
        <p:nvSpPr>
          <p:cNvPr id="19" name="正方形/長方形 18">
            <a:extLst>
              <a:ext uri="{FF2B5EF4-FFF2-40B4-BE49-F238E27FC236}">
                <a16:creationId xmlns:a16="http://schemas.microsoft.com/office/drawing/2014/main" id="{294CBFA9-2DD5-1F42-A43E-667869AACB92}"/>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sp>
        <p:nvSpPr>
          <p:cNvPr id="47" name="テキスト ボックス 46"/>
          <p:cNvSpPr txBox="1"/>
          <p:nvPr/>
        </p:nvSpPr>
        <p:spPr>
          <a:xfrm>
            <a:off x="-1" y="-90994"/>
            <a:ext cx="6006353" cy="523220"/>
          </a:xfrm>
          <a:prstGeom prst="rect">
            <a:avLst/>
          </a:prstGeom>
          <a:noFill/>
        </p:spPr>
        <p:txBody>
          <a:bodyPr wrap="square" rtlCol="0">
            <a:spAutoFit/>
          </a:bodyPr>
          <a:lstStyle/>
          <a:p>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実験結果</a:t>
            </a:r>
            <a:r>
              <a:rPr lang="en-US" altLang="ja-JP"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 </a:t>
            </a:r>
            <a:r>
              <a:rPr lang="ja-JP" altLang="en-US" sz="2800">
                <a:solidFill>
                  <a:schemeClr val="bg1"/>
                </a:solidFill>
                <a:latin typeface="MS PGothic" panose="020B0600070205080204" pitchFamily="34" charset="-128"/>
                <a:ea typeface="MS PGothic" panose="020B0600070205080204" pitchFamily="34" charset="-128"/>
                <a:cs typeface="Times New Roman" panose="02020603050405020304" pitchFamily="18" charset="0"/>
              </a:rPr>
              <a:t>肉体的疲労感の日内変動 </a:t>
            </a:r>
            <a:endParaRPr kumimoji="1" lang="ja-JP" altLang="en-US" sz="2800" dirty="0">
              <a:solidFill>
                <a:schemeClr val="bg1"/>
              </a:solidFill>
              <a:latin typeface="MS PGothic" panose="020B0600070205080204" pitchFamily="34" charset="-128"/>
              <a:ea typeface="MS PGothic" panose="020B0600070205080204" pitchFamily="34" charset="-128"/>
              <a:cs typeface="Times New Roman" panose="02020603050405020304" pitchFamily="18" charset="0"/>
            </a:endParaRPr>
          </a:p>
        </p:txBody>
      </p:sp>
      <p:sp>
        <p:nvSpPr>
          <p:cNvPr id="27" name="テキスト ボックス 26"/>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7</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26" name="テキスト ボックス 25">
            <a:extLst>
              <a:ext uri="{FF2B5EF4-FFF2-40B4-BE49-F238E27FC236}">
                <a16:creationId xmlns:a16="http://schemas.microsoft.com/office/drawing/2014/main" id="{9C4F6F03-69FA-0543-BEA2-2049B2A4E4D6}"/>
              </a:ext>
            </a:extLst>
          </p:cNvPr>
          <p:cNvSpPr txBox="1"/>
          <p:nvPr/>
        </p:nvSpPr>
        <p:spPr>
          <a:xfrm>
            <a:off x="2035886" y="582168"/>
            <a:ext cx="4979382" cy="492443"/>
          </a:xfrm>
          <a:prstGeom prst="rect">
            <a:avLst/>
          </a:prstGeom>
          <a:noFill/>
          <a:ln w="28575">
            <a:solidFill>
              <a:srgbClr val="00B050"/>
            </a:solidFill>
          </a:ln>
        </p:spPr>
        <p:txBody>
          <a:bodyPr wrap="square" rtlCol="0" anchor="ctr">
            <a:spAutoFit/>
          </a:bodyPr>
          <a:lstStyle/>
          <a:p>
            <a:pPr algn="ctr"/>
            <a:r>
              <a:rPr lang="ja-JP" altLang="en-US" sz="2600">
                <a:latin typeface="MS PGothic" panose="020B0600070205080204" pitchFamily="34" charset="-128"/>
                <a:ea typeface="MS PGothic" panose="020B0600070205080204" pitchFamily="34" charset="-128"/>
                <a:cs typeface="Arial" panose="020B0604020202020204" pitchFamily="34" charset="0"/>
              </a:rPr>
              <a:t>肉体的疲労感に日内変動あり</a:t>
            </a:r>
            <a:endParaRPr lang="en-US" altLang="ja-JP"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34B5082F-DD74-324C-8C1A-CEC5E47F7ABA}"/>
              </a:ext>
            </a:extLst>
          </p:cNvPr>
          <p:cNvSpPr txBox="1"/>
          <p:nvPr/>
        </p:nvSpPr>
        <p:spPr>
          <a:xfrm>
            <a:off x="1751074" y="5925822"/>
            <a:ext cx="5863932" cy="584775"/>
          </a:xfrm>
          <a:prstGeom prst="rect">
            <a:avLst/>
          </a:prstGeom>
          <a:noFill/>
          <a:ln w="28575">
            <a:solidFill>
              <a:srgbClr val="00B050"/>
            </a:solidFill>
          </a:ln>
        </p:spPr>
        <p:txBody>
          <a:bodyPr wrap="square" rtlCol="0" anchor="ctr">
            <a:spAutoFit/>
          </a:bodyPr>
          <a:lstStyle/>
          <a:p>
            <a:pPr algn="ctr"/>
            <a:r>
              <a:rPr lang="en-US" altLang="ja-JP" sz="3200" dirty="0">
                <a:latin typeface="MS PGothic" panose="020B0600070205080204" pitchFamily="34" charset="-128"/>
                <a:ea typeface="MS PGothic" panose="020B0600070205080204" pitchFamily="34" charset="-128"/>
                <a:cs typeface="Arial" panose="020B0604020202020204" pitchFamily="34" charset="0"/>
              </a:rPr>
              <a:t>9-12</a:t>
            </a:r>
            <a:r>
              <a:rPr lang="ja-JP" altLang="en-US" sz="3200">
                <a:latin typeface="MS PGothic" panose="020B0600070205080204" pitchFamily="34" charset="-128"/>
                <a:ea typeface="MS PGothic" panose="020B0600070205080204" pitchFamily="34" charset="-128"/>
                <a:cs typeface="Arial" panose="020B0604020202020204" pitchFamily="34" charset="0"/>
              </a:rPr>
              <a:t>時の肉体的疲労感が少ない</a:t>
            </a:r>
            <a:endParaRPr lang="en-US" altLang="ja-JP" sz="3200" dirty="0">
              <a:latin typeface="MS PGothic" panose="020B0600070205080204" pitchFamily="34" charset="-128"/>
              <a:ea typeface="MS PGothic" panose="020B0600070205080204" pitchFamily="34" charset="-128"/>
              <a:cs typeface="Arial" panose="020B0604020202020204" pitchFamily="34" charset="0"/>
            </a:endParaRPr>
          </a:p>
        </p:txBody>
      </p:sp>
      <p:cxnSp>
        <p:nvCxnSpPr>
          <p:cNvPr id="37" name="直線コネクタ 36">
            <a:extLst>
              <a:ext uri="{FF2B5EF4-FFF2-40B4-BE49-F238E27FC236}">
                <a16:creationId xmlns:a16="http://schemas.microsoft.com/office/drawing/2014/main" id="{B78C1612-80E2-3B41-84AF-966D374BE174}"/>
              </a:ext>
            </a:extLst>
          </p:cNvPr>
          <p:cNvCxnSpPr>
            <a:cxnSpLocks/>
          </p:cNvCxnSpPr>
          <p:nvPr/>
        </p:nvCxnSpPr>
        <p:spPr>
          <a:xfrm>
            <a:off x="3126239" y="2349825"/>
            <a:ext cx="226090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9BB7DDA-4785-CA4B-B8F2-D16A33B10FBF}"/>
              </a:ext>
            </a:extLst>
          </p:cNvPr>
          <p:cNvCxnSpPr>
            <a:cxnSpLocks/>
          </p:cNvCxnSpPr>
          <p:nvPr/>
        </p:nvCxnSpPr>
        <p:spPr>
          <a:xfrm>
            <a:off x="3126239" y="1993126"/>
            <a:ext cx="337949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D0F33DBB-B62F-DD42-8DDA-8D741FA135FD}"/>
              </a:ext>
            </a:extLst>
          </p:cNvPr>
          <p:cNvCxnSpPr>
            <a:cxnSpLocks/>
          </p:cNvCxnSpPr>
          <p:nvPr/>
        </p:nvCxnSpPr>
        <p:spPr>
          <a:xfrm>
            <a:off x="3126239" y="1636426"/>
            <a:ext cx="462415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FAC827B4-5AB1-A346-86B8-8B58DBFA0432}"/>
              </a:ext>
            </a:extLst>
          </p:cNvPr>
          <p:cNvSpPr txBox="1"/>
          <p:nvPr/>
        </p:nvSpPr>
        <p:spPr>
          <a:xfrm>
            <a:off x="5051747" y="1319101"/>
            <a:ext cx="415498" cy="369332"/>
          </a:xfrm>
          <a:prstGeom prst="rect">
            <a:avLst/>
          </a:prstGeom>
          <a:noFill/>
        </p:spPr>
        <p:txBody>
          <a:bodyPr wrap="none" rtlCol="0">
            <a:spAutoFit/>
          </a:bodyPr>
          <a:lstStyle/>
          <a:p>
            <a:r>
              <a:rPr lang="ja-JP" altLang="en-US"/>
              <a:t>＊</a:t>
            </a:r>
            <a:endParaRPr kumimoji="1" lang="ja-JP" altLang="en-US"/>
          </a:p>
        </p:txBody>
      </p:sp>
      <p:sp>
        <p:nvSpPr>
          <p:cNvPr id="44" name="テキスト ボックス 43">
            <a:extLst>
              <a:ext uri="{FF2B5EF4-FFF2-40B4-BE49-F238E27FC236}">
                <a16:creationId xmlns:a16="http://schemas.microsoft.com/office/drawing/2014/main" id="{A2DAF42C-1A63-C34F-9881-25DF6F85CECF}"/>
              </a:ext>
            </a:extLst>
          </p:cNvPr>
          <p:cNvSpPr txBox="1"/>
          <p:nvPr/>
        </p:nvSpPr>
        <p:spPr>
          <a:xfrm>
            <a:off x="4558437" y="1683862"/>
            <a:ext cx="415498" cy="369332"/>
          </a:xfrm>
          <a:prstGeom prst="rect">
            <a:avLst/>
          </a:prstGeom>
          <a:noFill/>
        </p:spPr>
        <p:txBody>
          <a:bodyPr wrap="none" rtlCol="0">
            <a:spAutoFit/>
          </a:bodyPr>
          <a:lstStyle/>
          <a:p>
            <a:r>
              <a:rPr lang="ja-JP" altLang="en-US"/>
              <a:t>＊</a:t>
            </a:r>
            <a:endParaRPr kumimoji="1" lang="ja-JP" altLang="en-US"/>
          </a:p>
        </p:txBody>
      </p:sp>
      <p:sp>
        <p:nvSpPr>
          <p:cNvPr id="45" name="テキスト ボックス 44">
            <a:extLst>
              <a:ext uri="{FF2B5EF4-FFF2-40B4-BE49-F238E27FC236}">
                <a16:creationId xmlns:a16="http://schemas.microsoft.com/office/drawing/2014/main" id="{BFCA9A84-9A13-324D-B3AD-3C775237EB5A}"/>
              </a:ext>
            </a:extLst>
          </p:cNvPr>
          <p:cNvSpPr txBox="1"/>
          <p:nvPr/>
        </p:nvSpPr>
        <p:spPr>
          <a:xfrm>
            <a:off x="3994715" y="2062482"/>
            <a:ext cx="415498" cy="369332"/>
          </a:xfrm>
          <a:prstGeom prst="rect">
            <a:avLst/>
          </a:prstGeom>
          <a:noFill/>
        </p:spPr>
        <p:txBody>
          <a:bodyPr wrap="none" rtlCol="0">
            <a:spAutoFit/>
          </a:bodyPr>
          <a:lstStyle/>
          <a:p>
            <a:r>
              <a:rPr lang="ja-JP" altLang="en-US"/>
              <a:t>＊</a:t>
            </a:r>
            <a:endParaRPr kumimoji="1" lang="ja-JP" altLang="en-US"/>
          </a:p>
        </p:txBody>
      </p:sp>
      <p:sp>
        <p:nvSpPr>
          <p:cNvPr id="5" name="ホームベース 4">
            <a:extLst>
              <a:ext uri="{FF2B5EF4-FFF2-40B4-BE49-F238E27FC236}">
                <a16:creationId xmlns:a16="http://schemas.microsoft.com/office/drawing/2014/main" id="{94A3086A-DDFF-A54C-B426-42D554999D1A}"/>
              </a:ext>
            </a:extLst>
          </p:cNvPr>
          <p:cNvSpPr/>
          <p:nvPr/>
        </p:nvSpPr>
        <p:spPr>
          <a:xfrm rot="16200000">
            <a:off x="-577461" y="3032046"/>
            <a:ext cx="3564884" cy="554636"/>
          </a:xfrm>
          <a:prstGeom prst="homePlate">
            <a:avLst/>
          </a:prstGeom>
          <a:gradFill flip="none" rotWithShape="1">
            <a:gsLst>
              <a:gs pos="0">
                <a:schemeClr val="accent1">
                  <a:lumMod val="5000"/>
                  <a:lumOff val="95000"/>
                </a:schemeClr>
              </a:gs>
              <a:gs pos="40000">
                <a:schemeClr val="accent4">
                  <a:lumMod val="40000"/>
                  <a:lumOff val="60000"/>
                </a:schemeClr>
              </a:gs>
              <a:gs pos="65000">
                <a:schemeClr val="accent4">
                  <a:lumMod val="40000"/>
                  <a:lumOff val="60000"/>
                </a:schemeClr>
              </a:gs>
              <a:gs pos="100000">
                <a:srgbClr val="FFC000"/>
              </a:gs>
            </a:gsLst>
            <a:lin ang="108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1">
            <a:extLst>
              <a:ext uri="{FF2B5EF4-FFF2-40B4-BE49-F238E27FC236}">
                <a16:creationId xmlns:a16="http://schemas.microsoft.com/office/drawing/2014/main" id="{17EA96A9-AF49-C645-84FA-6465B8F6EA9B}"/>
              </a:ext>
            </a:extLst>
          </p:cNvPr>
          <p:cNvSpPr>
            <a:spLocks noChangeArrowheads="1"/>
          </p:cNvSpPr>
          <p:nvPr/>
        </p:nvSpPr>
        <p:spPr bwMode="auto">
          <a:xfrm>
            <a:off x="159208" y="973786"/>
            <a:ext cx="93761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2800" dirty="0">
                <a:solidFill>
                  <a:srgbClr val="FFC000"/>
                </a:solidFill>
                <a:latin typeface="MS PGothic" panose="020B0600070205080204" pitchFamily="34" charset="-128"/>
                <a:ea typeface="MS PGothic" panose="020B0600070205080204" pitchFamily="34" charset="-128"/>
                <a:cs typeface="Arial" panose="020B0604020202020204" pitchFamily="34" charset="0"/>
              </a:rPr>
              <a:t>感じていない</a:t>
            </a:r>
            <a:endParaRPr lang="en-US" altLang="ja-JP" sz="2800" dirty="0">
              <a:solidFill>
                <a:srgbClr val="FFC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54" name="正方形/長方形 1">
            <a:extLst>
              <a:ext uri="{FF2B5EF4-FFF2-40B4-BE49-F238E27FC236}">
                <a16:creationId xmlns:a16="http://schemas.microsoft.com/office/drawing/2014/main" id="{4E9D42BE-CE13-2046-861A-CD8F004B6716}"/>
              </a:ext>
            </a:extLst>
          </p:cNvPr>
          <p:cNvSpPr>
            <a:spLocks noChangeArrowheads="1"/>
          </p:cNvSpPr>
          <p:nvPr/>
        </p:nvSpPr>
        <p:spPr bwMode="auto">
          <a:xfrm>
            <a:off x="425693" y="5175019"/>
            <a:ext cx="28182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ja-JP" altLang="en-US" sz="2800" dirty="0">
                <a:solidFill>
                  <a:srgbClr val="FFC000"/>
                </a:solidFill>
                <a:latin typeface="MS PGothic" panose="020B0600070205080204" pitchFamily="34" charset="-128"/>
                <a:ea typeface="MS PGothic" panose="020B0600070205080204" pitchFamily="34" charset="-128"/>
                <a:cs typeface="Arial" panose="020B0604020202020204" pitchFamily="34" charset="0"/>
              </a:rPr>
              <a:t>感じている</a:t>
            </a:r>
            <a:endParaRPr lang="en-US" altLang="ja-JP" sz="2800" dirty="0">
              <a:solidFill>
                <a:srgbClr val="FFC000"/>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17" name="テキスト ボックス 2">
            <a:extLst>
              <a:ext uri="{FF2B5EF4-FFF2-40B4-BE49-F238E27FC236}">
                <a16:creationId xmlns:a16="http://schemas.microsoft.com/office/drawing/2014/main" id="{C4D272C6-0D9B-7140-8755-A74FB41A3978}"/>
              </a:ext>
            </a:extLst>
          </p:cNvPr>
          <p:cNvSpPr txBox="1">
            <a:spLocks noChangeArrowheads="1"/>
          </p:cNvSpPr>
          <p:nvPr/>
        </p:nvSpPr>
        <p:spPr bwMode="auto">
          <a:xfrm>
            <a:off x="7844612" y="5564338"/>
            <a:ext cx="1212850" cy="526415"/>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marL="76200" indent="66675">
              <a:spcAft>
                <a:spcPts val="0"/>
              </a:spcAft>
            </a:pPr>
            <a:r>
              <a:rPr lang="en-US" altLang="ja-JP" dirty="0">
                <a:latin typeface="MS PGothic" panose="020B0600070205080204" pitchFamily="34" charset="-128"/>
                <a:ea typeface="MS PGothic" panose="020B0600070205080204" pitchFamily="34" charset="-128"/>
              </a:rPr>
              <a:t>*p&lt;.05</a:t>
            </a:r>
            <a:endParaRPr lang="ja-JP" sz="1200">
              <a:effectLst/>
              <a:latin typeface="MS PGothic" panose="020B0600070205080204" pitchFamily="34" charset="-128"/>
              <a:ea typeface="MS PGothic" panose="020B0600070205080204" pitchFamily="34" charset="-128"/>
              <a:cs typeface="ＭＳ Ｐゴシック" panose="020B0600070205080204" pitchFamily="34" charset="-128"/>
            </a:endParaRPr>
          </a:p>
        </p:txBody>
      </p:sp>
      <p:cxnSp>
        <p:nvCxnSpPr>
          <p:cNvPr id="18" name="直線コネクタ 17">
            <a:extLst>
              <a:ext uri="{FF2B5EF4-FFF2-40B4-BE49-F238E27FC236}">
                <a16:creationId xmlns:a16="http://schemas.microsoft.com/office/drawing/2014/main" id="{0155118D-A086-3344-9B2F-58CC02428627}"/>
              </a:ext>
            </a:extLst>
          </p:cNvPr>
          <p:cNvCxnSpPr>
            <a:cxnSpLocks/>
          </p:cNvCxnSpPr>
          <p:nvPr/>
        </p:nvCxnSpPr>
        <p:spPr>
          <a:xfrm flipV="1">
            <a:off x="3122980" y="1619130"/>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5A1CDE1-80DC-EC41-8132-C323E4025CE7}"/>
              </a:ext>
            </a:extLst>
          </p:cNvPr>
          <p:cNvCxnSpPr>
            <a:cxnSpLocks/>
          </p:cNvCxnSpPr>
          <p:nvPr/>
        </p:nvCxnSpPr>
        <p:spPr>
          <a:xfrm flipV="1">
            <a:off x="3150688" y="1979348"/>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1FC19CC-2ABF-D642-A7A7-C9B0D9A0065F}"/>
              </a:ext>
            </a:extLst>
          </p:cNvPr>
          <p:cNvCxnSpPr>
            <a:cxnSpLocks/>
          </p:cNvCxnSpPr>
          <p:nvPr/>
        </p:nvCxnSpPr>
        <p:spPr>
          <a:xfrm flipV="1">
            <a:off x="3150685" y="2325713"/>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61FA490-6D7C-FC49-AD79-D3B1111C32A4}"/>
              </a:ext>
            </a:extLst>
          </p:cNvPr>
          <p:cNvCxnSpPr>
            <a:cxnSpLocks/>
          </p:cNvCxnSpPr>
          <p:nvPr/>
        </p:nvCxnSpPr>
        <p:spPr>
          <a:xfrm flipV="1">
            <a:off x="5381261" y="2339563"/>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16B1DAE-BB32-8E4E-B8F6-2C60F0287E63}"/>
              </a:ext>
            </a:extLst>
          </p:cNvPr>
          <p:cNvCxnSpPr>
            <a:cxnSpLocks/>
          </p:cNvCxnSpPr>
          <p:nvPr/>
        </p:nvCxnSpPr>
        <p:spPr>
          <a:xfrm flipV="1">
            <a:off x="6531190" y="1979340"/>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55B6F48-5F52-7646-888B-29E4FA8AFA5E}"/>
              </a:ext>
            </a:extLst>
          </p:cNvPr>
          <p:cNvCxnSpPr>
            <a:cxnSpLocks/>
          </p:cNvCxnSpPr>
          <p:nvPr/>
        </p:nvCxnSpPr>
        <p:spPr>
          <a:xfrm flipV="1">
            <a:off x="7750390" y="1619125"/>
            <a:ext cx="0" cy="1569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994425"/>
      </p:ext>
    </p:extLst>
  </p:cSld>
  <p:clrMapOvr>
    <a:masterClrMapping/>
  </p:clrMapOvr>
  <mc:AlternateContent xmlns:mc="http://schemas.openxmlformats.org/markup-compatibility/2006" xmlns:p14="http://schemas.microsoft.com/office/powerpoint/2010/main">
    <mc:Choice Requires="p14">
      <p:transition spd="slow" p14:dur="2000" advTm="38495"/>
    </mc:Choice>
    <mc:Fallback xmlns="">
      <p:transition spd="slow" advTm="3849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0" y="-89573"/>
            <a:ext cx="3275856" cy="523220"/>
          </a:xfrm>
          <a:prstGeom prst="rect">
            <a:avLst/>
          </a:prstGeom>
          <a:noFill/>
        </p:spPr>
        <p:txBody>
          <a:bodyPr wrap="square" rtlCol="0">
            <a:spAutoFit/>
          </a:bodyPr>
          <a:lstStyle/>
          <a:p>
            <a:r>
              <a:rPr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rPr>
              <a:t>考察</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13" name="正方形/長方形 12"/>
          <p:cNvSpPr/>
          <p:nvPr/>
        </p:nvSpPr>
        <p:spPr>
          <a:xfrm>
            <a:off x="4408619" y="1383674"/>
            <a:ext cx="5206701" cy="523220"/>
          </a:xfrm>
          <a:prstGeom prst="rect">
            <a:avLst/>
          </a:prstGeom>
        </p:spPr>
        <p:txBody>
          <a:bodyPr wrap="square">
            <a:spAutoFit/>
          </a:bodyPr>
          <a:lstStyle/>
          <a:p>
            <a:r>
              <a:rPr lang="ja-JP" altLang="en-US" sz="2800">
                <a:latin typeface="MS PGothic" panose="020B0600070205080204" pitchFamily="34" charset="-128"/>
                <a:ea typeface="MS PGothic" panose="020B0600070205080204" pitchFamily="34" charset="-128"/>
                <a:cs typeface="Arial" panose="020B0604020202020204" pitchFamily="34" charset="0"/>
              </a:rPr>
              <a:t>　</a:t>
            </a:r>
            <a:r>
              <a:rPr lang="en-US" altLang="ja-JP" sz="2800" dirty="0">
                <a:latin typeface="MS PGothic" panose="020B0600070205080204" pitchFamily="34" charset="-128"/>
                <a:ea typeface="MS PGothic" panose="020B0600070205080204" pitchFamily="34" charset="-128"/>
                <a:cs typeface="Arial" panose="020B0604020202020204" pitchFamily="34" charset="0"/>
              </a:rPr>
              <a:t>-</a:t>
            </a:r>
            <a:r>
              <a:rPr lang="ja-JP" altLang="en-US" sz="2800">
                <a:latin typeface="MS PGothic" panose="020B0600070205080204" pitchFamily="34" charset="-128"/>
                <a:ea typeface="MS PGothic" panose="020B0600070205080204" pitchFamily="34" charset="-128"/>
                <a:cs typeface="Arial" panose="020B0604020202020204" pitchFamily="34" charset="0"/>
              </a:rPr>
              <a:t>日内に変動あり</a:t>
            </a:r>
            <a:endParaRPr lang="en-US" altLang="ja-JP" sz="2800" dirty="0">
              <a:latin typeface="MS PGothic" panose="020B0600070205080204" pitchFamily="34" charset="-128"/>
              <a:ea typeface="MS PGothic" panose="020B0600070205080204" pitchFamily="34" charset="-128"/>
              <a:cs typeface="Arial" panose="020B0604020202020204" pitchFamily="34" charset="0"/>
            </a:endParaRPr>
          </a:p>
        </p:txBody>
      </p:sp>
      <p:sp>
        <p:nvSpPr>
          <p:cNvPr id="62" name="テキスト ボックス 61"/>
          <p:cNvSpPr txBox="1"/>
          <p:nvPr/>
        </p:nvSpPr>
        <p:spPr>
          <a:xfrm>
            <a:off x="8720316" y="32116"/>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11</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59" name="正方形/長方形 58">
            <a:extLst>
              <a:ext uri="{FF2B5EF4-FFF2-40B4-BE49-F238E27FC236}">
                <a16:creationId xmlns:a16="http://schemas.microsoft.com/office/drawing/2014/main" id="{667DDE27-722B-204C-A417-41E6A6EB8955}"/>
              </a:ext>
            </a:extLst>
          </p:cNvPr>
          <p:cNvSpPr/>
          <p:nvPr/>
        </p:nvSpPr>
        <p:spPr>
          <a:xfrm>
            <a:off x="-1" y="-27384"/>
            <a:ext cx="9144001" cy="396000"/>
          </a:xfrm>
          <a:prstGeom prst="rect">
            <a:avLst/>
          </a:prstGeom>
          <a:solidFill>
            <a:srgbClr val="5B9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bg1"/>
                </a:solidFill>
              </a:ln>
              <a:solidFill>
                <a:schemeClr val="bg1"/>
              </a:solidFill>
              <a:latin typeface="MS PGothic" panose="020B0600070205080204" pitchFamily="34" charset="-128"/>
              <a:ea typeface="MS PGothic" panose="020B0600070205080204" pitchFamily="34" charset="-128"/>
            </a:endParaRPr>
          </a:p>
        </p:txBody>
      </p:sp>
      <p:cxnSp>
        <p:nvCxnSpPr>
          <p:cNvPr id="63" name="直線コネクタ 62">
            <a:extLst>
              <a:ext uri="{FF2B5EF4-FFF2-40B4-BE49-F238E27FC236}">
                <a16:creationId xmlns:a16="http://schemas.microsoft.com/office/drawing/2014/main" id="{DAA5FF81-3762-5444-9533-ECE18FBCC228}"/>
              </a:ext>
            </a:extLst>
          </p:cNvPr>
          <p:cNvCxnSpPr/>
          <p:nvPr/>
        </p:nvCxnSpPr>
        <p:spPr>
          <a:xfrm>
            <a:off x="-1" y="425930"/>
            <a:ext cx="9143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EB5DC3E3-A949-BA4E-B40D-F5BD39021108}"/>
              </a:ext>
            </a:extLst>
          </p:cNvPr>
          <p:cNvSpPr txBox="1"/>
          <p:nvPr/>
        </p:nvSpPr>
        <p:spPr>
          <a:xfrm>
            <a:off x="0" y="-83266"/>
            <a:ext cx="3275856" cy="523220"/>
          </a:xfrm>
          <a:prstGeom prst="rect">
            <a:avLst/>
          </a:prstGeom>
          <a:noFill/>
        </p:spPr>
        <p:txBody>
          <a:bodyPr wrap="square" rtlCol="0">
            <a:spAutoFit/>
          </a:bodyPr>
          <a:lstStyle/>
          <a:p>
            <a:r>
              <a:rPr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rPr>
              <a:t>考察</a:t>
            </a:r>
            <a:endParaRPr kumimoji="1" lang="ja-JP" altLang="en-US" sz="2800" dirty="0">
              <a:solidFill>
                <a:schemeClr val="bg1"/>
              </a:solidFill>
              <a:latin typeface="MS PGothic" panose="020B0600070205080204" pitchFamily="34" charset="-128"/>
              <a:ea typeface="MS PGothic" panose="020B0600070205080204" pitchFamily="34" charset="-128"/>
              <a:cs typeface="Arial" panose="020B0604020202020204" pitchFamily="34" charset="0"/>
            </a:endParaRPr>
          </a:p>
        </p:txBody>
      </p:sp>
      <p:sp>
        <p:nvSpPr>
          <p:cNvPr id="69" name="Text Box 6">
            <a:extLst>
              <a:ext uri="{FF2B5EF4-FFF2-40B4-BE49-F238E27FC236}">
                <a16:creationId xmlns:a16="http://schemas.microsoft.com/office/drawing/2014/main" id="{7268A132-B586-6443-ACB5-6313064A9004}"/>
              </a:ext>
            </a:extLst>
          </p:cNvPr>
          <p:cNvSpPr txBox="1">
            <a:spLocks noChangeArrowheads="1"/>
          </p:cNvSpPr>
          <p:nvPr/>
        </p:nvSpPr>
        <p:spPr bwMode="auto">
          <a:xfrm>
            <a:off x="-548076" y="2706340"/>
            <a:ext cx="5113427" cy="32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3300"/>
              </a:buClr>
              <a:buNone/>
            </a:pPr>
            <a:r>
              <a:rPr lang="en-US" altLang="ja-JP" sz="2000" dirty="0">
                <a:latin typeface="MS PGothic" panose="020B0600070205080204" pitchFamily="34" charset="-128"/>
                <a:ea typeface="MS PGothic" panose="020B0600070205080204" pitchFamily="34" charset="-128"/>
              </a:rPr>
              <a:t> (Morris,2002; </a:t>
            </a:r>
            <a:r>
              <a:rPr lang="en-US" altLang="ja-JP" sz="2000" dirty="0" err="1">
                <a:latin typeface="MS PGothic" panose="020B0600070205080204" pitchFamily="34" charset="-128"/>
                <a:ea typeface="MS PGothic" panose="020B0600070205080204" pitchFamily="34" charset="-128"/>
              </a:rPr>
              <a:t>Jornunn</a:t>
            </a:r>
            <a:r>
              <a:rPr lang="en-US" altLang="ja-JP" sz="2000" dirty="0">
                <a:latin typeface="MS PGothic" panose="020B0600070205080204" pitchFamily="34" charset="-128"/>
                <a:ea typeface="MS PGothic" panose="020B0600070205080204" pitchFamily="34" charset="-128"/>
              </a:rPr>
              <a:t>, 2007)</a:t>
            </a:r>
            <a:endParaRPr lang="en-US" altLang="ja-JP" sz="2000" i="1" dirty="0">
              <a:latin typeface="MS PGothic" panose="020B0600070205080204" pitchFamily="34" charset="-128"/>
              <a:ea typeface="MS PGothic" panose="020B0600070205080204" pitchFamily="34" charset="-128"/>
            </a:endParaRPr>
          </a:p>
        </p:txBody>
      </p:sp>
      <p:sp>
        <p:nvSpPr>
          <p:cNvPr id="91" name="正方形/長方形 90">
            <a:extLst>
              <a:ext uri="{FF2B5EF4-FFF2-40B4-BE49-F238E27FC236}">
                <a16:creationId xmlns:a16="http://schemas.microsoft.com/office/drawing/2014/main" id="{ACC78174-1A7A-9A4A-8B95-694D8EFAF6F0}"/>
              </a:ext>
            </a:extLst>
          </p:cNvPr>
          <p:cNvSpPr/>
          <p:nvPr/>
        </p:nvSpPr>
        <p:spPr>
          <a:xfrm>
            <a:off x="488058" y="1909891"/>
            <a:ext cx="3158508" cy="830997"/>
          </a:xfrm>
          <a:prstGeom prst="rect">
            <a:avLst/>
          </a:prstGeom>
        </p:spPr>
        <p:txBody>
          <a:bodyPr wrap="square">
            <a:spAutoFit/>
          </a:bodyPr>
          <a:lstStyle/>
          <a:p>
            <a:r>
              <a:rPr lang="ja-JP" altLang="en-US" sz="2400">
                <a:latin typeface="MS PGothic" panose="020B0600070205080204" pitchFamily="34" charset="-128"/>
                <a:ea typeface="MS PGothic" panose="020B0600070205080204" pitchFamily="34" charset="-128"/>
                <a:cs typeface="Arial" panose="020B0604020202020204" pitchFamily="34" charset="0"/>
              </a:rPr>
              <a:t>快適歩行速度は</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2400">
                <a:latin typeface="MS PGothic" panose="020B0600070205080204" pitchFamily="34" charset="-128"/>
                <a:ea typeface="MS PGothic" panose="020B0600070205080204" pitchFamily="34" charset="-128"/>
                <a:cs typeface="Arial" panose="020B0604020202020204" pitchFamily="34" charset="0"/>
              </a:rPr>
              <a:t>疲労感に関わらず一定</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92" name="正方形/長方形 91">
            <a:extLst>
              <a:ext uri="{FF2B5EF4-FFF2-40B4-BE49-F238E27FC236}">
                <a16:creationId xmlns:a16="http://schemas.microsoft.com/office/drawing/2014/main" id="{245EA1BE-7F80-BA46-9675-441CCF8ACA12}"/>
              </a:ext>
            </a:extLst>
          </p:cNvPr>
          <p:cNvSpPr/>
          <p:nvPr/>
        </p:nvSpPr>
        <p:spPr>
          <a:xfrm>
            <a:off x="4468227" y="3546082"/>
            <a:ext cx="6996024" cy="492443"/>
          </a:xfrm>
          <a:prstGeom prst="rect">
            <a:avLst/>
          </a:prstGeom>
        </p:spPr>
        <p:txBody>
          <a:bodyPr wrap="square">
            <a:spAutoFit/>
          </a:bodyPr>
          <a:lstStyle/>
          <a:p>
            <a:r>
              <a:rPr lang="ja-JP" altLang="en-US" sz="2600" b="1">
                <a:latin typeface="MS PGothic" panose="020B0600070205080204" pitchFamily="34" charset="-128"/>
                <a:ea typeface="MS PGothic" panose="020B0600070205080204" pitchFamily="34" charset="-128"/>
                <a:cs typeface="Arial" panose="020B0604020202020204" pitchFamily="34" charset="0"/>
              </a:rPr>
              <a:t>・</a:t>
            </a:r>
            <a:r>
              <a:rPr lang="en-US" altLang="ja-JP" sz="2600" dirty="0">
                <a:latin typeface="MS PGothic" panose="020B0600070205080204" pitchFamily="34" charset="-128"/>
                <a:ea typeface="MS PGothic" panose="020B0600070205080204" pitchFamily="34" charset="-128"/>
                <a:cs typeface="Arial" panose="020B0604020202020204" pitchFamily="34" charset="0"/>
              </a:rPr>
              <a:t>9-12</a:t>
            </a:r>
            <a:r>
              <a:rPr lang="ja-JP" altLang="en-US" sz="2600">
                <a:latin typeface="MS PGothic" panose="020B0600070205080204" pitchFamily="34" charset="-128"/>
                <a:ea typeface="MS PGothic" panose="020B0600070205080204" pitchFamily="34" charset="-128"/>
                <a:cs typeface="Arial" panose="020B0604020202020204" pitchFamily="34" charset="0"/>
              </a:rPr>
              <a:t>時の登校といった行動</a:t>
            </a:r>
            <a:endParaRPr lang="ja-JP" altLang="en-US"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93" name="Text Box 6">
            <a:extLst>
              <a:ext uri="{FF2B5EF4-FFF2-40B4-BE49-F238E27FC236}">
                <a16:creationId xmlns:a16="http://schemas.microsoft.com/office/drawing/2014/main" id="{9EF18863-9CF2-A842-B786-C82AA21DFA8F}"/>
              </a:ext>
            </a:extLst>
          </p:cNvPr>
          <p:cNvSpPr txBox="1">
            <a:spLocks noChangeArrowheads="1"/>
          </p:cNvSpPr>
          <p:nvPr/>
        </p:nvSpPr>
        <p:spPr bwMode="auto">
          <a:xfrm>
            <a:off x="4389394" y="4821771"/>
            <a:ext cx="4452698" cy="3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3300"/>
              </a:buClr>
              <a:buNone/>
            </a:pPr>
            <a:r>
              <a:rPr lang="en-US" altLang="ja-JP" sz="2000" dirty="0">
                <a:solidFill>
                  <a:sysClr val="windowText" lastClr="000000"/>
                </a:solidFill>
                <a:latin typeface="MS PGothic" panose="020B0600070205080204" pitchFamily="34" charset="-128"/>
                <a:ea typeface="MS PGothic" panose="020B0600070205080204" pitchFamily="34" charset="-128"/>
              </a:rPr>
              <a:t> </a:t>
            </a:r>
            <a:r>
              <a:rPr lang="en-US" altLang="ja-JP" sz="1800" dirty="0">
                <a:solidFill>
                  <a:sysClr val="windowText" lastClr="000000"/>
                </a:solidFill>
                <a:latin typeface="MS PGothic" panose="020B0600070205080204" pitchFamily="34" charset="-128"/>
                <a:ea typeface="MS PGothic" panose="020B0600070205080204" pitchFamily="34" charset="-128"/>
              </a:rPr>
              <a:t>(</a:t>
            </a:r>
            <a:r>
              <a:rPr lang="en-US" altLang="ja-JP" sz="1800" dirty="0" err="1">
                <a:solidFill>
                  <a:sysClr val="windowText" lastClr="000000"/>
                </a:solidFill>
                <a:latin typeface="MS PGothic" panose="020B0600070205080204" pitchFamily="34" charset="-128"/>
                <a:ea typeface="MS PGothic" panose="020B0600070205080204" pitchFamily="34" charset="-128"/>
              </a:rPr>
              <a:t>Millward</a:t>
            </a:r>
            <a:r>
              <a:rPr lang="en-US" altLang="ja-JP" sz="1800" dirty="0">
                <a:solidFill>
                  <a:sysClr val="windowText" lastClr="000000"/>
                </a:solidFill>
                <a:latin typeface="MS PGothic" panose="020B0600070205080204" pitchFamily="34" charset="-128"/>
                <a:ea typeface="MS PGothic" panose="020B0600070205080204" pitchFamily="34" charset="-128"/>
              </a:rPr>
              <a:t> et al., 2013; </a:t>
            </a:r>
            <a:r>
              <a:rPr lang="en-US" altLang="ja-JP" sz="1800" dirty="0" err="1">
                <a:solidFill>
                  <a:sysClr val="windowText" lastClr="000000"/>
                </a:solidFill>
                <a:latin typeface="MS PGothic" panose="020B0600070205080204" pitchFamily="34" charset="-128"/>
                <a:ea typeface="MS PGothic" panose="020B0600070205080204" pitchFamily="34" charset="-128"/>
              </a:rPr>
              <a:t>Bumjoon</a:t>
            </a:r>
            <a:r>
              <a:rPr lang="en-US" altLang="ja-JP" sz="1800" dirty="0">
                <a:solidFill>
                  <a:sysClr val="windowText" lastClr="000000"/>
                </a:solidFill>
                <a:latin typeface="MS PGothic" panose="020B0600070205080204" pitchFamily="34" charset="-128"/>
                <a:ea typeface="MS PGothic" panose="020B0600070205080204" pitchFamily="34" charset="-128"/>
              </a:rPr>
              <a:t> Kang, 2017)</a:t>
            </a:r>
            <a:endParaRPr lang="en-US" altLang="ja-JP" sz="2000" i="1" dirty="0">
              <a:solidFill>
                <a:sysClr val="windowText" lastClr="000000"/>
              </a:solidFill>
              <a:latin typeface="MS PGothic" panose="020B0600070205080204" pitchFamily="34" charset="-128"/>
              <a:ea typeface="MS PGothic" panose="020B0600070205080204" pitchFamily="34" charset="-128"/>
            </a:endParaRPr>
          </a:p>
        </p:txBody>
      </p:sp>
      <p:sp>
        <p:nvSpPr>
          <p:cNvPr id="95" name="正方形/長方形 94">
            <a:extLst>
              <a:ext uri="{FF2B5EF4-FFF2-40B4-BE49-F238E27FC236}">
                <a16:creationId xmlns:a16="http://schemas.microsoft.com/office/drawing/2014/main" id="{619A2DDD-88A6-9247-98C3-F6CCCBF1D2D8}"/>
              </a:ext>
            </a:extLst>
          </p:cNvPr>
          <p:cNvSpPr/>
          <p:nvPr/>
        </p:nvSpPr>
        <p:spPr>
          <a:xfrm>
            <a:off x="4468227" y="3990774"/>
            <a:ext cx="5273542" cy="830997"/>
          </a:xfrm>
          <a:prstGeom prst="rect">
            <a:avLst/>
          </a:prstGeom>
        </p:spPr>
        <p:txBody>
          <a:bodyPr wrap="square">
            <a:spAutoFit/>
          </a:bodyPr>
          <a:lstStyle/>
          <a:p>
            <a:r>
              <a:rPr lang="ja-JP" altLang="en-US" sz="2400">
                <a:latin typeface="MS PGothic" panose="020B0600070205080204" pitchFamily="34" charset="-128"/>
                <a:ea typeface="MS PGothic" panose="020B0600070205080204" pitchFamily="34" charset="-128"/>
                <a:cs typeface="Arial" panose="020B0604020202020204" pitchFamily="34" charset="0"/>
              </a:rPr>
              <a:t>目的のある歩行はレジャーの歩行</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2400">
                <a:latin typeface="MS PGothic" panose="020B0600070205080204" pitchFamily="34" charset="-128"/>
                <a:ea typeface="MS PGothic" panose="020B0600070205080204" pitchFamily="34" charset="-128"/>
                <a:cs typeface="Arial" panose="020B0604020202020204" pitchFamily="34" charset="0"/>
              </a:rPr>
              <a:t>よりも歩行速度が速い</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0" name="角丸四角形 19">
            <a:extLst>
              <a:ext uri="{FF2B5EF4-FFF2-40B4-BE49-F238E27FC236}">
                <a16:creationId xmlns:a16="http://schemas.microsoft.com/office/drawing/2014/main" id="{473C2527-A2D3-6441-95C9-DC0C4FB1A066}"/>
              </a:ext>
            </a:extLst>
          </p:cNvPr>
          <p:cNvSpPr/>
          <p:nvPr/>
        </p:nvSpPr>
        <p:spPr>
          <a:xfrm>
            <a:off x="604568" y="682359"/>
            <a:ext cx="2844286" cy="62807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sp>
        <p:nvSpPr>
          <p:cNvPr id="23" name="正方形/長方形 22">
            <a:extLst>
              <a:ext uri="{FF2B5EF4-FFF2-40B4-BE49-F238E27FC236}">
                <a16:creationId xmlns:a16="http://schemas.microsoft.com/office/drawing/2014/main" id="{0DCFD51C-B6CF-0F46-B787-C865A474927B}"/>
              </a:ext>
            </a:extLst>
          </p:cNvPr>
          <p:cNvSpPr/>
          <p:nvPr/>
        </p:nvSpPr>
        <p:spPr>
          <a:xfrm>
            <a:off x="629282" y="667082"/>
            <a:ext cx="2844286" cy="6280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rgbClr val="FF0000"/>
                </a:solidFill>
                <a:latin typeface="MS PGothic" panose="020B0600070205080204" pitchFamily="34" charset="-128"/>
                <a:ea typeface="MS PGothic" panose="020B0600070205080204" pitchFamily="34" charset="-128"/>
              </a:rPr>
              <a:t>実験室環境下</a:t>
            </a:r>
            <a:endParaRPr kumimoji="1" lang="ja-JP" altLang="en-US" sz="3200" dirty="0">
              <a:solidFill>
                <a:srgbClr val="FF0000"/>
              </a:solidFill>
              <a:latin typeface="MS PGothic" panose="020B0600070205080204" pitchFamily="34" charset="-128"/>
              <a:ea typeface="MS PGothic" panose="020B0600070205080204" pitchFamily="34" charset="-128"/>
            </a:endParaRPr>
          </a:p>
        </p:txBody>
      </p:sp>
      <p:grpSp>
        <p:nvGrpSpPr>
          <p:cNvPr id="25" name="グループ化 24">
            <a:extLst>
              <a:ext uri="{FF2B5EF4-FFF2-40B4-BE49-F238E27FC236}">
                <a16:creationId xmlns:a16="http://schemas.microsoft.com/office/drawing/2014/main" id="{ECA44949-6A09-8942-83A6-85750BAF6F84}"/>
              </a:ext>
            </a:extLst>
          </p:cNvPr>
          <p:cNvGrpSpPr/>
          <p:nvPr/>
        </p:nvGrpSpPr>
        <p:grpSpPr>
          <a:xfrm>
            <a:off x="4356851" y="700048"/>
            <a:ext cx="7383134" cy="709089"/>
            <a:chOff x="2640939" y="3592204"/>
            <a:chExt cx="6388533" cy="2085478"/>
          </a:xfrm>
        </p:grpSpPr>
        <p:sp>
          <p:nvSpPr>
            <p:cNvPr id="26" name="正方形/長方形 25">
              <a:extLst>
                <a:ext uri="{FF2B5EF4-FFF2-40B4-BE49-F238E27FC236}">
                  <a16:creationId xmlns:a16="http://schemas.microsoft.com/office/drawing/2014/main" id="{282C8C02-A5DA-BF4B-A283-B3BE93E92FDD}"/>
                </a:ext>
              </a:extLst>
            </p:cNvPr>
            <p:cNvSpPr/>
            <p:nvPr/>
          </p:nvSpPr>
          <p:spPr>
            <a:xfrm>
              <a:off x="2769863" y="4200908"/>
              <a:ext cx="2765326" cy="47456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rgbClr val="002060"/>
                  </a:solidFill>
                  <a:latin typeface="MS PGothic" panose="020B0600070205080204" pitchFamily="34" charset="-128"/>
                  <a:ea typeface="MS PGothic" panose="020B0600070205080204" pitchFamily="34" charset="-128"/>
                </a:rPr>
                <a:t>日常生活環境下</a:t>
              </a:r>
              <a:endParaRPr kumimoji="1" lang="en-US" altLang="ja-JP" sz="3200" dirty="0">
                <a:solidFill>
                  <a:srgbClr val="002060"/>
                </a:solidFill>
                <a:latin typeface="MS PGothic" panose="020B0600070205080204" pitchFamily="34" charset="-128"/>
                <a:ea typeface="MS PGothic" panose="020B0600070205080204" pitchFamily="34" charset="-128"/>
              </a:endParaRPr>
            </a:p>
          </p:txBody>
        </p:sp>
        <p:sp>
          <p:nvSpPr>
            <p:cNvPr id="27" name="正方形/長方形 26">
              <a:extLst>
                <a:ext uri="{FF2B5EF4-FFF2-40B4-BE49-F238E27FC236}">
                  <a16:creationId xmlns:a16="http://schemas.microsoft.com/office/drawing/2014/main" id="{EAB2588D-8461-0248-A343-21B75A4A81D0}"/>
                </a:ext>
              </a:extLst>
            </p:cNvPr>
            <p:cNvSpPr/>
            <p:nvPr/>
          </p:nvSpPr>
          <p:spPr>
            <a:xfrm>
              <a:off x="6092733" y="5149845"/>
              <a:ext cx="2936739" cy="527837"/>
            </a:xfrm>
            <a:prstGeom prst="rect">
              <a:avLst/>
            </a:prstGeom>
          </p:spPr>
          <p:txBody>
            <a:bodyPr wrap="square">
              <a:spAutoFit/>
            </a:bodyPr>
            <a:lstStyle/>
            <a:p>
              <a:pPr>
                <a:lnSpc>
                  <a:spcPts val="3800"/>
                </a:lnSpc>
                <a:spcBef>
                  <a:spcPct val="0"/>
                </a:spcBef>
                <a:buNone/>
              </a:pP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28" name="角丸四角形 27">
              <a:extLst>
                <a:ext uri="{FF2B5EF4-FFF2-40B4-BE49-F238E27FC236}">
                  <a16:creationId xmlns:a16="http://schemas.microsoft.com/office/drawing/2014/main" id="{9774445C-A41F-A549-A46C-1CCC6948CC80}"/>
                </a:ext>
              </a:extLst>
            </p:cNvPr>
            <p:cNvSpPr/>
            <p:nvPr/>
          </p:nvSpPr>
          <p:spPr>
            <a:xfrm>
              <a:off x="2640939" y="3592204"/>
              <a:ext cx="3023174" cy="1798073"/>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S PGothic" panose="020B0600070205080204" pitchFamily="34" charset="-128"/>
                <a:ea typeface="MS PGothic" panose="020B0600070205080204" pitchFamily="34" charset="-128"/>
              </a:endParaRPr>
            </a:p>
          </p:txBody>
        </p:sp>
      </p:grpSp>
      <p:sp>
        <p:nvSpPr>
          <p:cNvPr id="30" name="正方形/長方形 29">
            <a:extLst>
              <a:ext uri="{FF2B5EF4-FFF2-40B4-BE49-F238E27FC236}">
                <a16:creationId xmlns:a16="http://schemas.microsoft.com/office/drawing/2014/main" id="{748B2E8E-FCB1-1E40-8FF3-2ACCA9514DFC}"/>
              </a:ext>
            </a:extLst>
          </p:cNvPr>
          <p:cNvSpPr/>
          <p:nvPr/>
        </p:nvSpPr>
        <p:spPr>
          <a:xfrm>
            <a:off x="4468227" y="1882325"/>
            <a:ext cx="5457819" cy="492443"/>
          </a:xfrm>
          <a:prstGeom prst="rect">
            <a:avLst/>
          </a:prstGeom>
        </p:spPr>
        <p:txBody>
          <a:bodyPr wrap="square">
            <a:spAutoFit/>
          </a:bodyPr>
          <a:lstStyle/>
          <a:p>
            <a:r>
              <a:rPr lang="ja-JP" altLang="en-US" sz="2600" b="1">
                <a:latin typeface="MS PGothic" panose="020B0600070205080204" pitchFamily="34" charset="-128"/>
                <a:ea typeface="MS PGothic" panose="020B0600070205080204" pitchFamily="34" charset="-128"/>
                <a:cs typeface="Arial" panose="020B0604020202020204" pitchFamily="34" charset="0"/>
              </a:rPr>
              <a:t>・</a:t>
            </a:r>
            <a:r>
              <a:rPr lang="ja-JP" altLang="en-US" sz="2600">
                <a:latin typeface="MS PGothic" panose="020B0600070205080204" pitchFamily="34" charset="-128"/>
                <a:ea typeface="MS PGothic" panose="020B0600070205080204" pitchFamily="34" charset="-128"/>
                <a:cs typeface="Arial" panose="020B0604020202020204" pitchFamily="34" charset="0"/>
              </a:rPr>
              <a:t>肉体的疲労感</a:t>
            </a:r>
            <a:endParaRPr lang="ja-JP" altLang="en-US" sz="26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1" name="正方形/長方形 30">
            <a:extLst>
              <a:ext uri="{FF2B5EF4-FFF2-40B4-BE49-F238E27FC236}">
                <a16:creationId xmlns:a16="http://schemas.microsoft.com/office/drawing/2014/main" id="{2392247D-1CDF-6242-ACE8-01E0F4FE9200}"/>
              </a:ext>
            </a:extLst>
          </p:cNvPr>
          <p:cNvSpPr/>
          <p:nvPr/>
        </p:nvSpPr>
        <p:spPr>
          <a:xfrm>
            <a:off x="4468227" y="2300941"/>
            <a:ext cx="3716763" cy="1200329"/>
          </a:xfrm>
          <a:prstGeom prst="rect">
            <a:avLst/>
          </a:prstGeom>
        </p:spPr>
        <p:txBody>
          <a:bodyPr wrap="square">
            <a:spAutoFit/>
          </a:bodyPr>
          <a:lstStyle/>
          <a:p>
            <a:r>
              <a:rPr lang="en-US" altLang="ja-JP" sz="2400" dirty="0">
                <a:latin typeface="MS PGothic" panose="020B0600070205080204" pitchFamily="34" charset="-128"/>
                <a:ea typeface="MS PGothic" panose="020B0600070205080204" pitchFamily="34" charset="-128"/>
                <a:cs typeface="Arial" panose="020B0604020202020204" pitchFamily="34" charset="0"/>
              </a:rPr>
              <a:t>9-12</a:t>
            </a:r>
            <a:r>
              <a:rPr lang="ja-JP" altLang="en-US" sz="2400">
                <a:latin typeface="MS PGothic" panose="020B0600070205080204" pitchFamily="34" charset="-128"/>
                <a:ea typeface="MS PGothic" panose="020B0600070205080204" pitchFamily="34" charset="-128"/>
                <a:cs typeface="Arial" panose="020B0604020202020204" pitchFamily="34" charset="0"/>
              </a:rPr>
              <a:t>時の平均歩行速度，肉体的疲労感の得点に</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a:p>
            <a:r>
              <a:rPr lang="ja-JP" altLang="en-US" sz="2400">
                <a:latin typeface="MS PGothic" panose="020B0600070205080204" pitchFamily="34" charset="-128"/>
                <a:ea typeface="MS PGothic" panose="020B0600070205080204" pitchFamily="34" charset="-128"/>
                <a:cs typeface="Arial" panose="020B0604020202020204" pitchFamily="34" charset="0"/>
              </a:rPr>
              <a:t>同様の特徴が見られた</a:t>
            </a:r>
            <a:endParaRPr lang="en-US" altLang="ja-JP" sz="2400" dirty="0">
              <a:latin typeface="MS PGothic" panose="020B0600070205080204" pitchFamily="34" charset="-128"/>
              <a:ea typeface="MS PGothic" panose="020B0600070205080204" pitchFamily="34" charset="-128"/>
              <a:cs typeface="Arial" panose="020B0604020202020204" pitchFamily="34" charset="0"/>
            </a:endParaRPr>
          </a:p>
        </p:txBody>
      </p:sp>
      <p:sp>
        <p:nvSpPr>
          <p:cNvPr id="34" name="正方形/長方形 33">
            <a:extLst>
              <a:ext uri="{FF2B5EF4-FFF2-40B4-BE49-F238E27FC236}">
                <a16:creationId xmlns:a16="http://schemas.microsoft.com/office/drawing/2014/main" id="{4AD5D791-38CD-084A-AEF9-B1CE59932935}"/>
              </a:ext>
            </a:extLst>
          </p:cNvPr>
          <p:cNvSpPr/>
          <p:nvPr/>
        </p:nvSpPr>
        <p:spPr>
          <a:xfrm>
            <a:off x="236398" y="1382089"/>
            <a:ext cx="9144001" cy="523220"/>
          </a:xfrm>
          <a:prstGeom prst="rect">
            <a:avLst/>
          </a:prstGeom>
        </p:spPr>
        <p:txBody>
          <a:bodyPr wrap="square">
            <a:spAutoFit/>
          </a:bodyPr>
          <a:lstStyle/>
          <a:p>
            <a:r>
              <a:rPr lang="ja-JP" altLang="en-US" sz="2800">
                <a:latin typeface="MS PGothic" panose="020B0600070205080204" pitchFamily="34" charset="-128"/>
                <a:ea typeface="MS PGothic" panose="020B0600070205080204" pitchFamily="34" charset="-128"/>
                <a:cs typeface="Arial" panose="020B0604020202020204" pitchFamily="34" charset="0"/>
              </a:rPr>
              <a:t>　</a:t>
            </a:r>
            <a:r>
              <a:rPr lang="en-US" altLang="ja-JP" sz="2800" dirty="0">
                <a:latin typeface="MS PGothic" panose="020B0600070205080204" pitchFamily="34" charset="-128"/>
                <a:ea typeface="MS PGothic" panose="020B0600070205080204" pitchFamily="34" charset="-128"/>
                <a:cs typeface="Arial" panose="020B0604020202020204" pitchFamily="34" charset="0"/>
              </a:rPr>
              <a:t>-</a:t>
            </a:r>
            <a:r>
              <a:rPr lang="ja-JP" altLang="en-US" sz="2800">
                <a:latin typeface="MS PGothic" panose="020B0600070205080204" pitchFamily="34" charset="-128"/>
                <a:ea typeface="MS PGothic" panose="020B0600070205080204" pitchFamily="34" charset="-128"/>
                <a:cs typeface="Arial" panose="020B0604020202020204" pitchFamily="34" charset="0"/>
              </a:rPr>
              <a:t>日内において変動なし</a:t>
            </a:r>
            <a:endParaRPr lang="ja-JP" altLang="en-US" sz="2800" dirty="0">
              <a:latin typeface="MS PGothic" panose="020B0600070205080204" pitchFamily="34" charset="-128"/>
              <a:ea typeface="MS PGothic" panose="020B0600070205080204" pitchFamily="34" charset="-128"/>
              <a:cs typeface="Arial" panose="020B0604020202020204" pitchFamily="34" charset="0"/>
            </a:endParaRPr>
          </a:p>
        </p:txBody>
      </p:sp>
      <p:grpSp>
        <p:nvGrpSpPr>
          <p:cNvPr id="8" name="グループ化 7">
            <a:extLst>
              <a:ext uri="{FF2B5EF4-FFF2-40B4-BE49-F238E27FC236}">
                <a16:creationId xmlns:a16="http://schemas.microsoft.com/office/drawing/2014/main" id="{A920375D-68AB-1042-A1E8-82635A1142F8}"/>
              </a:ext>
            </a:extLst>
          </p:cNvPr>
          <p:cNvGrpSpPr/>
          <p:nvPr/>
        </p:nvGrpSpPr>
        <p:grpSpPr>
          <a:xfrm>
            <a:off x="413917" y="3054236"/>
            <a:ext cx="3760940" cy="2391960"/>
            <a:chOff x="-2575412" y="4660355"/>
            <a:chExt cx="4468581" cy="3097695"/>
          </a:xfrm>
        </p:grpSpPr>
        <p:pic>
          <p:nvPicPr>
            <p:cNvPr id="5" name="図 4">
              <a:extLst>
                <a:ext uri="{FF2B5EF4-FFF2-40B4-BE49-F238E27FC236}">
                  <a16:creationId xmlns:a16="http://schemas.microsoft.com/office/drawing/2014/main" id="{B3A0206A-DDF0-D041-857F-1B298021ADCB}"/>
                </a:ext>
              </a:extLst>
            </p:cNvPr>
            <p:cNvPicPr>
              <a:picLocks noChangeAspect="1"/>
            </p:cNvPicPr>
            <p:nvPr/>
          </p:nvPicPr>
          <p:blipFill rotWithShape="1">
            <a:blip r:embed="rId3"/>
            <a:srcRect l="10492" r="10335" b="18458"/>
            <a:stretch/>
          </p:blipFill>
          <p:spPr>
            <a:xfrm>
              <a:off x="-2575411" y="4660355"/>
              <a:ext cx="4468580" cy="3097695"/>
            </a:xfrm>
            <a:prstGeom prst="rect">
              <a:avLst/>
            </a:prstGeom>
          </p:spPr>
        </p:pic>
        <p:sp>
          <p:nvSpPr>
            <p:cNvPr id="6" name="正方形/長方形 5">
              <a:extLst>
                <a:ext uri="{FF2B5EF4-FFF2-40B4-BE49-F238E27FC236}">
                  <a16:creationId xmlns:a16="http://schemas.microsoft.com/office/drawing/2014/main" id="{6D84ECFD-385E-564B-AFE8-31681C90B366}"/>
                </a:ext>
              </a:extLst>
            </p:cNvPr>
            <p:cNvSpPr/>
            <p:nvPr/>
          </p:nvSpPr>
          <p:spPr>
            <a:xfrm>
              <a:off x="-2575412" y="7194032"/>
              <a:ext cx="4468580" cy="564018"/>
            </a:xfrm>
            <a:prstGeom prst="rect">
              <a:avLst/>
            </a:prstGeom>
            <a:solidFill>
              <a:srgbClr val="366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 name="図 3">
            <a:extLst>
              <a:ext uri="{FF2B5EF4-FFF2-40B4-BE49-F238E27FC236}">
                <a16:creationId xmlns:a16="http://schemas.microsoft.com/office/drawing/2014/main" id="{FEEB2081-24B3-054A-AB33-367C03ED0F9F}"/>
              </a:ext>
            </a:extLst>
          </p:cNvPr>
          <p:cNvPicPr>
            <a:picLocks noChangeAspect="1"/>
          </p:cNvPicPr>
          <p:nvPr/>
        </p:nvPicPr>
        <p:blipFill rotWithShape="1">
          <a:blip r:embed="rId4"/>
          <a:srcRect l="-1" t="9992" r="40170"/>
          <a:stretch/>
        </p:blipFill>
        <p:spPr>
          <a:xfrm flipH="1">
            <a:off x="913266" y="3198554"/>
            <a:ext cx="2362590" cy="2505724"/>
          </a:xfrm>
          <a:prstGeom prst="rect">
            <a:avLst/>
          </a:prstGeom>
        </p:spPr>
      </p:pic>
      <p:sp>
        <p:nvSpPr>
          <p:cNvPr id="42" name="テキスト ボックス 41">
            <a:extLst>
              <a:ext uri="{FF2B5EF4-FFF2-40B4-BE49-F238E27FC236}">
                <a16:creationId xmlns:a16="http://schemas.microsoft.com/office/drawing/2014/main" id="{7FF66C58-F8CB-D243-BB4B-7158E5B41FB0}"/>
              </a:ext>
            </a:extLst>
          </p:cNvPr>
          <p:cNvSpPr txBox="1"/>
          <p:nvPr/>
        </p:nvSpPr>
        <p:spPr>
          <a:xfrm>
            <a:off x="8736673" y="6063"/>
            <a:ext cx="368324" cy="276999"/>
          </a:xfrm>
          <a:prstGeom prst="rect">
            <a:avLst/>
          </a:prstGeom>
          <a:noFill/>
        </p:spPr>
        <p:txBody>
          <a:bodyPr wrap="square" rtlCol="0">
            <a:spAutoFit/>
          </a:bodyPr>
          <a:lstStyle/>
          <a:p>
            <a:r>
              <a:rPr kumimoji="1" lang="en-US" altLang="ja-JP"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rPr>
              <a:t>8</a:t>
            </a:r>
            <a:endParaRPr kumimoji="1" lang="ja-JP" altLang="en-US" sz="1200" dirty="0">
              <a:solidFill>
                <a:schemeClr val="bg1"/>
              </a:solidFill>
              <a:latin typeface="MS PGothic" panose="020B0600070205080204" pitchFamily="34" charset="-128"/>
              <a:ea typeface="MS PGothic" panose="020B0600070205080204" pitchFamily="34" charset="-128"/>
              <a:cs typeface="Arial Unicode MS" panose="020B0604020202020204" pitchFamily="50" charset="-128"/>
            </a:endParaRPr>
          </a:p>
        </p:txBody>
      </p:sp>
      <p:sp>
        <p:nvSpPr>
          <p:cNvPr id="29" name="正方形/長方形 1">
            <a:extLst>
              <a:ext uri="{FF2B5EF4-FFF2-40B4-BE49-F238E27FC236}">
                <a16:creationId xmlns:a16="http://schemas.microsoft.com/office/drawing/2014/main" id="{B88089E7-465A-3542-A84A-139C6CF5B30E}"/>
              </a:ext>
            </a:extLst>
          </p:cNvPr>
          <p:cNvSpPr>
            <a:spLocks noChangeArrowheads="1"/>
          </p:cNvSpPr>
          <p:nvPr/>
        </p:nvSpPr>
        <p:spPr bwMode="auto">
          <a:xfrm>
            <a:off x="269820" y="5534214"/>
            <a:ext cx="92277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None/>
            </a:pPr>
            <a:r>
              <a:rPr lang="en-US" altLang="ja-JP" dirty="0">
                <a:latin typeface="MS PGothic" panose="020B0600070205080204" pitchFamily="34" charset="-128"/>
                <a:ea typeface="MS PGothic" panose="020B0600070205080204" pitchFamily="34" charset="-128"/>
                <a:cs typeface="Arial" panose="020B0604020202020204" pitchFamily="34" charset="0"/>
              </a:rPr>
              <a:t>9-12</a:t>
            </a:r>
            <a:r>
              <a:rPr lang="ja-JP" altLang="en-US" dirty="0">
                <a:latin typeface="MS PGothic" panose="020B0600070205080204" pitchFamily="34" charset="-128"/>
                <a:ea typeface="MS PGothic" panose="020B0600070205080204" pitchFamily="34" charset="-128"/>
                <a:cs typeface="Arial" panose="020B0604020202020204" pitchFamily="34" charset="0"/>
              </a:rPr>
              <a:t>時の歩行速度が速い</a:t>
            </a:r>
            <a:endParaRPr lang="en-US" altLang="ja-JP" dirty="0">
              <a:latin typeface="MS PGothic" panose="020B0600070205080204" pitchFamily="34" charset="-128"/>
              <a:ea typeface="MS PGothic" panose="020B0600070205080204" pitchFamily="34" charset="-128"/>
              <a:cs typeface="Arial" panose="020B0604020202020204" pitchFamily="34" charset="0"/>
            </a:endParaRPr>
          </a:p>
          <a:p>
            <a:pPr>
              <a:spcBef>
                <a:spcPct val="0"/>
              </a:spcBef>
              <a:buNone/>
            </a:pPr>
            <a:r>
              <a:rPr lang="ja-JP" altLang="en-US" dirty="0">
                <a:latin typeface="MS PGothic" panose="020B0600070205080204" pitchFamily="34" charset="-128"/>
                <a:ea typeface="MS PGothic" panose="020B0600070205080204" pitchFamily="34" charset="-128"/>
                <a:cs typeface="Arial" panose="020B0604020202020204" pitchFamily="34" charset="0"/>
              </a:rPr>
              <a:t>→肉体的疲労感，歩行目的が影響している可能性</a:t>
            </a:r>
            <a:endParaRPr lang="en-US" altLang="ja-JP" dirty="0">
              <a:latin typeface="MS PGothic" panose="020B0600070205080204" pitchFamily="34" charset="-128"/>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93648832"/>
      </p:ext>
    </p:extLst>
  </p:cSld>
  <p:clrMapOvr>
    <a:masterClrMapping/>
  </p:clrMapOvr>
  <mc:AlternateContent xmlns:mc="http://schemas.openxmlformats.org/markup-compatibility/2006" xmlns:p14="http://schemas.microsoft.com/office/powerpoint/2010/main">
    <mc:Choice Requires="p14">
      <p:transition spd="slow" p14:dur="2000" advTm="95092"/>
    </mc:Choice>
    <mc:Fallback xmlns="">
      <p:transition spd="slow" advTm="95092"/>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6676</TotalTime>
  <Words>2527</Words>
  <Application>Microsoft Macintosh PowerPoint</Application>
  <PresentationFormat>画面に合わせる (4:3)</PresentationFormat>
  <Paragraphs>331</Paragraphs>
  <Slides>19</Slides>
  <Notes>19</Notes>
  <HiddenSlides>8</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19</vt:i4>
      </vt:variant>
    </vt:vector>
  </HeadingPairs>
  <TitlesOfParts>
    <vt:vector size="33" baseType="lpstr">
      <vt:lpstr>Arial Unicode MS</vt:lpstr>
      <vt:lpstr>HG創英角ﾎﾟｯﾌﾟ体</vt:lpstr>
      <vt:lpstr>ＭＳ Ｐゴシック</vt:lpstr>
      <vt:lpstr>ＭＳ Ｐゴシック</vt:lpstr>
      <vt:lpstr>ＭＳ ゴシック</vt:lpstr>
      <vt:lpstr>游ゴシック</vt:lpstr>
      <vt:lpstr>游ゴシック Light</vt:lpstr>
      <vt:lpstr>游明朝</vt:lpstr>
      <vt:lpstr>Arial</vt:lpstr>
      <vt:lpstr>Calibri</vt:lpstr>
      <vt:lpstr>Calibri Light</vt:lpstr>
      <vt:lpstr>Times New Roman</vt:lpstr>
      <vt:lpstr>Wingdings</vt:lpstr>
      <vt:lpstr>Office テーマ</vt:lpstr>
      <vt:lpstr>日本人若年層の 日常歩行速度の時間帯による変化 Effect of Time-of-day on Daily Walking Speed in Japanese Young Adults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前山陽南</dc:creator>
  <cp:lastModifiedBy>前山陽南</cp:lastModifiedBy>
  <cp:revision>230</cp:revision>
  <cp:lastPrinted>2019-02-03T13:30:00Z</cp:lastPrinted>
  <dcterms:created xsi:type="dcterms:W3CDTF">2019-01-23T08:57:29Z</dcterms:created>
  <dcterms:modified xsi:type="dcterms:W3CDTF">2019-03-02T08:35:57Z</dcterms:modified>
</cp:coreProperties>
</file>